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0" r:id="rId1"/>
  </p:sldMasterIdLst>
  <p:notesMasterIdLst>
    <p:notesMasterId r:id="rId94"/>
  </p:notesMasterIdLst>
  <p:handoutMasterIdLst>
    <p:handoutMasterId r:id="rId95"/>
  </p:handoutMasterIdLst>
  <p:sldIdLst>
    <p:sldId id="530" r:id="rId2"/>
    <p:sldId id="626" r:id="rId3"/>
    <p:sldId id="531" r:id="rId4"/>
    <p:sldId id="532" r:id="rId5"/>
    <p:sldId id="625" r:id="rId6"/>
    <p:sldId id="628" r:id="rId7"/>
    <p:sldId id="534" r:id="rId8"/>
    <p:sldId id="535" r:id="rId9"/>
    <p:sldId id="706" r:id="rId10"/>
    <p:sldId id="537" r:id="rId11"/>
    <p:sldId id="705" r:id="rId12"/>
    <p:sldId id="707" r:id="rId13"/>
    <p:sldId id="708" r:id="rId14"/>
    <p:sldId id="719" r:id="rId15"/>
    <p:sldId id="701" r:id="rId16"/>
    <p:sldId id="702" r:id="rId17"/>
    <p:sldId id="703" r:id="rId18"/>
    <p:sldId id="631" r:id="rId19"/>
    <p:sldId id="677" r:id="rId20"/>
    <p:sldId id="538" r:id="rId21"/>
    <p:sldId id="678" r:id="rId22"/>
    <p:sldId id="649" r:id="rId23"/>
    <p:sldId id="749" r:id="rId24"/>
    <p:sldId id="750" r:id="rId25"/>
    <p:sldId id="751" r:id="rId26"/>
    <p:sldId id="752" r:id="rId27"/>
    <p:sldId id="753" r:id="rId28"/>
    <p:sldId id="754" r:id="rId29"/>
    <p:sldId id="755" r:id="rId30"/>
    <p:sldId id="756" r:id="rId31"/>
    <p:sldId id="757" r:id="rId32"/>
    <p:sldId id="758" r:id="rId33"/>
    <p:sldId id="759" r:id="rId34"/>
    <p:sldId id="760" r:id="rId35"/>
    <p:sldId id="761" r:id="rId36"/>
    <p:sldId id="762" r:id="rId37"/>
    <p:sldId id="741" r:id="rId38"/>
    <p:sldId id="742" r:id="rId39"/>
    <p:sldId id="743" r:id="rId40"/>
    <p:sldId id="744" r:id="rId41"/>
    <p:sldId id="745" r:id="rId42"/>
    <p:sldId id="746" r:id="rId43"/>
    <p:sldId id="747" r:id="rId44"/>
    <p:sldId id="748" r:id="rId45"/>
    <p:sldId id="687" r:id="rId46"/>
    <p:sldId id="663" r:id="rId47"/>
    <p:sldId id="664" r:id="rId48"/>
    <p:sldId id="665" r:id="rId49"/>
    <p:sldId id="669" r:id="rId50"/>
    <p:sldId id="679" r:id="rId51"/>
    <p:sldId id="680" r:id="rId52"/>
    <p:sldId id="681" r:id="rId53"/>
    <p:sldId id="630" r:id="rId54"/>
    <p:sldId id="695" r:id="rId55"/>
    <p:sldId id="658" r:id="rId56"/>
    <p:sldId id="660" r:id="rId57"/>
    <p:sldId id="690" r:id="rId58"/>
    <p:sldId id="689" r:id="rId59"/>
    <p:sldId id="659" r:id="rId60"/>
    <p:sldId id="716" r:id="rId61"/>
    <p:sldId id="710" r:id="rId62"/>
    <p:sldId id="711" r:id="rId63"/>
    <p:sldId id="661" r:id="rId64"/>
    <p:sldId id="540" r:id="rId65"/>
    <p:sldId id="633" r:id="rId66"/>
    <p:sldId id="682" r:id="rId67"/>
    <p:sldId id="571" r:id="rId68"/>
    <p:sldId id="667" r:id="rId69"/>
    <p:sldId id="686" r:id="rId70"/>
    <p:sldId id="573" r:id="rId71"/>
    <p:sldId id="576" r:id="rId72"/>
    <p:sldId id="577" r:id="rId73"/>
    <p:sldId id="578" r:id="rId74"/>
    <p:sldId id="579" r:id="rId75"/>
    <p:sldId id="580" r:id="rId76"/>
    <p:sldId id="581" r:id="rId77"/>
    <p:sldId id="582" r:id="rId78"/>
    <p:sldId id="583" r:id="rId79"/>
    <p:sldId id="666" r:id="rId80"/>
    <p:sldId id="699" r:id="rId81"/>
    <p:sldId id="584" r:id="rId82"/>
    <p:sldId id="585" r:id="rId83"/>
    <p:sldId id="712" r:id="rId84"/>
    <p:sldId id="586" r:id="rId85"/>
    <p:sldId id="587" r:id="rId86"/>
    <p:sldId id="589" r:id="rId87"/>
    <p:sldId id="713" r:id="rId88"/>
    <p:sldId id="683" r:id="rId89"/>
    <p:sldId id="590" r:id="rId90"/>
    <p:sldId id="591" r:id="rId91"/>
    <p:sldId id="597" r:id="rId92"/>
    <p:sldId id="598" r:id="rId93"/>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E67A4"/>
    <a:srgbClr val="C0C0C4"/>
    <a:srgbClr val="678DC5"/>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71" autoAdjust="0"/>
    <p:restoredTop sz="91803" autoAdjust="0"/>
  </p:normalViewPr>
  <p:slideViewPr>
    <p:cSldViewPr>
      <p:cViewPr>
        <p:scale>
          <a:sx n="170" d="100"/>
          <a:sy n="170" d="100"/>
        </p:scale>
        <p:origin x="1032" y="1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notesMaster" Target="notesMasters/notesMaster1.xml"/><Relationship Id="rId95" Type="http://schemas.openxmlformats.org/officeDocument/2006/relationships/handoutMaster" Target="handoutMasters/handoutMaster1.xml"/><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eichenf\Local%20Settings\Temporary%20Internet%20Files\Content.Outlook\PI8Q3K39\DFB%2064QAM%20BER%20rev3.XLS"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8000"/>
                </a:solidFill>
                <a:latin typeface="Arial"/>
                <a:ea typeface="Arial"/>
                <a:cs typeface="Arial"/>
              </a:defRPr>
            </a:pPr>
            <a:r>
              <a:rPr lang="en-US" sz="1200" b="1" i="0" strike="noStrike">
                <a:solidFill>
                  <a:srgbClr val="008000"/>
                </a:solidFill>
                <a:latin typeface="Arial"/>
                <a:cs typeface="Arial"/>
              </a:rPr>
              <a:t>DFB Tx</a:t>
            </a:r>
            <a:r>
              <a:rPr lang="en-US" sz="1200" b="1" i="0" strike="noStrike">
                <a:solidFill>
                  <a:srgbClr val="000000"/>
                </a:solidFill>
                <a:latin typeface="Arial"/>
                <a:cs typeface="Arial"/>
              </a:rPr>
              <a:t> - 16QAM &amp; 64QAM BER </a:t>
            </a:r>
            <a:r>
              <a:rPr lang="en-US" sz="1200" b="0" i="0" strike="noStrike">
                <a:solidFill>
                  <a:srgbClr val="000000"/>
                </a:solidFill>
                <a:latin typeface="Arial"/>
                <a:cs typeface="Arial"/>
              </a:rPr>
              <a:t>(Pre-FEC)</a:t>
            </a:r>
            <a:endParaRPr lang="en-US" sz="1200" b="1" i="0" strike="noStrike">
              <a:solidFill>
                <a:srgbClr val="000000"/>
              </a:solidFill>
              <a:latin typeface="Arial"/>
              <a:cs typeface="Arial"/>
            </a:endParaRPr>
          </a:p>
          <a:p>
            <a:pPr>
              <a:defRPr sz="1200" b="1" i="0" u="none" strike="noStrike" baseline="0">
                <a:solidFill>
                  <a:srgbClr val="008000"/>
                </a:solidFill>
                <a:latin typeface="Arial"/>
                <a:ea typeface="Arial"/>
                <a:cs typeface="Arial"/>
              </a:defRPr>
            </a:pPr>
            <a:r>
              <a:rPr lang="en-US" sz="1000" b="0" i="0" strike="noStrike">
                <a:solidFill>
                  <a:srgbClr val="000000"/>
                </a:solidFill>
                <a:latin typeface="Arial"/>
                <a:cs typeface="Arial"/>
              </a:rPr>
              <a:t>Full </a:t>
            </a:r>
            <a:r>
              <a:rPr lang="en-US" sz="1100" b="0" i="0" strike="noStrike">
                <a:solidFill>
                  <a:srgbClr val="000000"/>
                </a:solidFill>
                <a:latin typeface="Arial"/>
                <a:cs typeface="Arial"/>
              </a:rPr>
              <a:t>Load = (1) 3.2 MHz 16QAM, (3) 6.4 MHz 64QAM, (1) 6 MHz 64QAM Annex C)</a:t>
            </a:r>
            <a:endParaRPr lang="en-US" sz="1200" b="1" i="0" strike="noStrike">
              <a:solidFill>
                <a:srgbClr val="000000"/>
              </a:solidFill>
              <a:latin typeface="Arial"/>
              <a:cs typeface="Arial"/>
            </a:endParaRPr>
          </a:p>
          <a:p>
            <a:pPr>
              <a:defRPr sz="1200" b="1" i="0" u="none" strike="noStrike" baseline="0">
                <a:solidFill>
                  <a:srgbClr val="008000"/>
                </a:solidFill>
                <a:latin typeface="Arial"/>
                <a:ea typeface="Arial"/>
                <a:cs typeface="Arial"/>
              </a:defRPr>
            </a:pPr>
            <a:r>
              <a:rPr lang="en-US" sz="1000" b="0" i="0" strike="noStrike">
                <a:solidFill>
                  <a:srgbClr val="000000"/>
                </a:solidFill>
                <a:latin typeface="Arial"/>
                <a:cs typeface="Arial"/>
              </a:rPr>
              <a:t>DFB Tx (1310nm 2 dBm), 17 km glass, 7 dB total link loss, thru PII HDRxR</a:t>
            </a:r>
          </a:p>
          <a:p>
            <a:pPr>
              <a:defRPr sz="1200" b="1" i="0" u="none" strike="noStrike" baseline="0">
                <a:solidFill>
                  <a:srgbClr val="008000"/>
                </a:solidFill>
                <a:latin typeface="Arial"/>
                <a:ea typeface="Arial"/>
                <a:cs typeface="Arial"/>
              </a:defRPr>
            </a:pPr>
            <a:r>
              <a:rPr lang="en-US" sz="1000" b="0" i="0" strike="noStrike">
                <a:solidFill>
                  <a:srgbClr val="000000"/>
                </a:solidFill>
                <a:latin typeface="Arial"/>
                <a:cs typeface="Arial"/>
              </a:rPr>
              <a:t>2-26-08</a:t>
            </a:r>
          </a:p>
        </c:rich>
      </c:tx>
      <c:layout>
        <c:manualLayout>
          <c:xMode val="edge"/>
          <c:yMode val="edge"/>
          <c:x val="0.12304263999869"/>
          <c:y val="0.0358306188925082"/>
        </c:manualLayout>
      </c:layout>
      <c:overlay val="0"/>
      <c:spPr>
        <a:noFill/>
        <a:ln w="25400">
          <a:noFill/>
        </a:ln>
      </c:spPr>
    </c:title>
    <c:autoTitleDeleted val="0"/>
    <c:plotArea>
      <c:layout>
        <c:manualLayout>
          <c:layoutTarget val="inner"/>
          <c:xMode val="edge"/>
          <c:yMode val="edge"/>
          <c:x val="0.115212653816955"/>
          <c:y val="0.188925081433226"/>
          <c:w val="0.62192461672065"/>
          <c:h val="0.672638436482091"/>
        </c:manualLayout>
      </c:layout>
      <c:scatterChart>
        <c:scatterStyle val="lineMarker"/>
        <c:varyColors val="0"/>
        <c:ser>
          <c:idx val="1"/>
          <c:order val="0"/>
          <c:tx>
            <c:v>64QAM, Full Load</c:v>
          </c:tx>
          <c:spPr>
            <a:ln w="12700">
              <a:solidFill>
                <a:srgbClr val="FF0000"/>
              </a:solidFill>
              <a:prstDash val="solid"/>
            </a:ln>
          </c:spPr>
          <c:marker>
            <c:symbol val="none"/>
          </c:marker>
          <c:xVal>
            <c:numRef>
              <c:f>'Full 23 MHz Load'!$H$41:$H$81</c:f>
              <c:numCache>
                <c:formatCode>0.0</c:formatCode>
                <c:ptCount val="41"/>
                <c:pt idx="0">
                  <c:v>-11.2</c:v>
                </c:pt>
                <c:pt idx="1">
                  <c:v>-10.2</c:v>
                </c:pt>
                <c:pt idx="2">
                  <c:v>-9.200000000000001</c:v>
                </c:pt>
                <c:pt idx="3">
                  <c:v>-8.200000000000001</c:v>
                </c:pt>
                <c:pt idx="4">
                  <c:v>-7.200000000000003</c:v>
                </c:pt>
                <c:pt idx="5">
                  <c:v>-6.200000000000003</c:v>
                </c:pt>
                <c:pt idx="6">
                  <c:v>-5.200000000000003</c:v>
                </c:pt>
                <c:pt idx="7">
                  <c:v>-4.200000000000003</c:v>
                </c:pt>
                <c:pt idx="8">
                  <c:v>-3.200000000000004</c:v>
                </c:pt>
                <c:pt idx="9">
                  <c:v>-2.200000000000004</c:v>
                </c:pt>
                <c:pt idx="10">
                  <c:v>-1.200000000000003</c:v>
                </c:pt>
                <c:pt idx="11">
                  <c:v>-0.200000000000003</c:v>
                </c:pt>
                <c:pt idx="12">
                  <c:v>0.799999999999998</c:v>
                </c:pt>
                <c:pt idx="13">
                  <c:v>1.799999999999995</c:v>
                </c:pt>
                <c:pt idx="14">
                  <c:v>2.799999999999997</c:v>
                </c:pt>
                <c:pt idx="15">
                  <c:v>3.799999999999997</c:v>
                </c:pt>
                <c:pt idx="16">
                  <c:v>4.799999999999997</c:v>
                </c:pt>
                <c:pt idx="17">
                  <c:v>5.799999999999997</c:v>
                </c:pt>
                <c:pt idx="18">
                  <c:v>6.799999999999997</c:v>
                </c:pt>
                <c:pt idx="19">
                  <c:v>7.799999999999997</c:v>
                </c:pt>
                <c:pt idx="20">
                  <c:v>8.800000000000002</c:v>
                </c:pt>
                <c:pt idx="21">
                  <c:v>10.8</c:v>
                </c:pt>
                <c:pt idx="22">
                  <c:v>12.8</c:v>
                </c:pt>
                <c:pt idx="23">
                  <c:v>14.8</c:v>
                </c:pt>
                <c:pt idx="24">
                  <c:v>16.79999999999999</c:v>
                </c:pt>
                <c:pt idx="25">
                  <c:v>18.79999999999999</c:v>
                </c:pt>
                <c:pt idx="26">
                  <c:v>20.79999999999999</c:v>
                </c:pt>
                <c:pt idx="27">
                  <c:v>21.79999999999999</c:v>
                </c:pt>
                <c:pt idx="28">
                  <c:v>22.79999999999999</c:v>
                </c:pt>
                <c:pt idx="29">
                  <c:v>23.79999999999999</c:v>
                </c:pt>
                <c:pt idx="30">
                  <c:v>24.79999999999999</c:v>
                </c:pt>
                <c:pt idx="31">
                  <c:v>25.79999999999999</c:v>
                </c:pt>
                <c:pt idx="32">
                  <c:v>26.79999999999999</c:v>
                </c:pt>
                <c:pt idx="33">
                  <c:v>27.79999999999999</c:v>
                </c:pt>
                <c:pt idx="34">
                  <c:v>28.79999999999999</c:v>
                </c:pt>
                <c:pt idx="35">
                  <c:v>29.79999999999999</c:v>
                </c:pt>
                <c:pt idx="36">
                  <c:v>30.79999999999999</c:v>
                </c:pt>
                <c:pt idx="37">
                  <c:v>31.79999999999999</c:v>
                </c:pt>
                <c:pt idx="38">
                  <c:v>32.8</c:v>
                </c:pt>
                <c:pt idx="39">
                  <c:v>33.8</c:v>
                </c:pt>
                <c:pt idx="40">
                  <c:v>34.8</c:v>
                </c:pt>
              </c:numCache>
            </c:numRef>
          </c:xVal>
          <c:yVal>
            <c:numRef>
              <c:f>'Full 23 MHz Load'!$D$41:$D$81</c:f>
              <c:numCache>
                <c:formatCode>General</c:formatCode>
                <c:ptCount val="41"/>
                <c:pt idx="5" formatCode="0.00E+00">
                  <c:v>3.40000000000002E-5</c:v>
                </c:pt>
                <c:pt idx="6" formatCode="0.00E+00">
                  <c:v>4.50000000000003E-6</c:v>
                </c:pt>
                <c:pt idx="7" formatCode="0.00E+00">
                  <c:v>4.00000000000003E-7</c:v>
                </c:pt>
                <c:pt idx="8" formatCode="0.00E+00">
                  <c:v>2.10000000000002E-8</c:v>
                </c:pt>
                <c:pt idx="9" formatCode="0.00E+00">
                  <c:v>1.20000000000001E-9</c:v>
                </c:pt>
                <c:pt idx="10" formatCode="0.00E+00">
                  <c:v>0.0</c:v>
                </c:pt>
                <c:pt idx="29" formatCode="0.00E+00">
                  <c:v>0.0</c:v>
                </c:pt>
                <c:pt idx="30" formatCode="0.00E+00">
                  <c:v>1.80000000000002E-8</c:v>
                </c:pt>
                <c:pt idx="31" formatCode="0.00E+00">
                  <c:v>7.60000000000006E-7</c:v>
                </c:pt>
                <c:pt idx="32" formatCode="0.00E+00">
                  <c:v>1.20000000000001E-5</c:v>
                </c:pt>
              </c:numCache>
            </c:numRef>
          </c:yVal>
          <c:smooth val="0"/>
        </c:ser>
        <c:ser>
          <c:idx val="4"/>
          <c:order val="1"/>
          <c:tx>
            <c:v>16QAM, Full Load</c:v>
          </c:tx>
          <c:spPr>
            <a:ln w="12700">
              <a:solidFill>
                <a:srgbClr val="0000FF"/>
              </a:solidFill>
              <a:prstDash val="solid"/>
            </a:ln>
          </c:spPr>
          <c:marker>
            <c:symbol val="none"/>
          </c:marker>
          <c:xVal>
            <c:numRef>
              <c:f>'Full 23 MHz Load'!$H$89:$H$129</c:f>
              <c:numCache>
                <c:formatCode>0.0</c:formatCode>
                <c:ptCount val="41"/>
                <c:pt idx="0">
                  <c:v>-11.2</c:v>
                </c:pt>
                <c:pt idx="1">
                  <c:v>-10.2</c:v>
                </c:pt>
                <c:pt idx="2">
                  <c:v>-9.200000000000001</c:v>
                </c:pt>
                <c:pt idx="3">
                  <c:v>-8.200000000000001</c:v>
                </c:pt>
                <c:pt idx="4">
                  <c:v>-7.200000000000003</c:v>
                </c:pt>
                <c:pt idx="5">
                  <c:v>-6.200000000000003</c:v>
                </c:pt>
                <c:pt idx="6">
                  <c:v>-5.200000000000003</c:v>
                </c:pt>
                <c:pt idx="7">
                  <c:v>-4.200000000000003</c:v>
                </c:pt>
                <c:pt idx="8">
                  <c:v>-3.200000000000004</c:v>
                </c:pt>
                <c:pt idx="9">
                  <c:v>-2.200000000000004</c:v>
                </c:pt>
                <c:pt idx="10">
                  <c:v>-1.200000000000003</c:v>
                </c:pt>
                <c:pt idx="11">
                  <c:v>-0.200000000000003</c:v>
                </c:pt>
                <c:pt idx="12">
                  <c:v>0.799999999999998</c:v>
                </c:pt>
                <c:pt idx="13">
                  <c:v>1.799999999999995</c:v>
                </c:pt>
                <c:pt idx="14">
                  <c:v>2.799999999999997</c:v>
                </c:pt>
                <c:pt idx="15">
                  <c:v>3.799999999999997</c:v>
                </c:pt>
                <c:pt idx="16">
                  <c:v>4.799999999999997</c:v>
                </c:pt>
                <c:pt idx="17">
                  <c:v>5.799999999999997</c:v>
                </c:pt>
                <c:pt idx="18">
                  <c:v>6.799999999999997</c:v>
                </c:pt>
                <c:pt idx="19">
                  <c:v>7.799999999999997</c:v>
                </c:pt>
                <c:pt idx="20">
                  <c:v>8.800000000000002</c:v>
                </c:pt>
                <c:pt idx="21">
                  <c:v>10.8</c:v>
                </c:pt>
                <c:pt idx="22">
                  <c:v>12.8</c:v>
                </c:pt>
                <c:pt idx="23">
                  <c:v>14.8</c:v>
                </c:pt>
                <c:pt idx="24">
                  <c:v>16.79999999999999</c:v>
                </c:pt>
                <c:pt idx="25">
                  <c:v>18.79999999999999</c:v>
                </c:pt>
                <c:pt idx="26">
                  <c:v>20.79999999999999</c:v>
                </c:pt>
                <c:pt idx="27">
                  <c:v>21.79999999999999</c:v>
                </c:pt>
                <c:pt idx="28">
                  <c:v>22.79999999999999</c:v>
                </c:pt>
                <c:pt idx="29">
                  <c:v>23.79999999999999</c:v>
                </c:pt>
                <c:pt idx="30">
                  <c:v>24.79999999999999</c:v>
                </c:pt>
                <c:pt idx="31">
                  <c:v>25.79999999999999</c:v>
                </c:pt>
                <c:pt idx="32">
                  <c:v>26.79999999999999</c:v>
                </c:pt>
                <c:pt idx="33">
                  <c:v>27.79999999999999</c:v>
                </c:pt>
                <c:pt idx="34">
                  <c:v>28.79999999999999</c:v>
                </c:pt>
                <c:pt idx="35">
                  <c:v>29.79999999999999</c:v>
                </c:pt>
                <c:pt idx="36">
                  <c:v>30.79999999999999</c:v>
                </c:pt>
                <c:pt idx="37">
                  <c:v>31.79999999999999</c:v>
                </c:pt>
                <c:pt idx="38">
                  <c:v>32.8</c:v>
                </c:pt>
                <c:pt idx="39">
                  <c:v>33.8</c:v>
                </c:pt>
                <c:pt idx="40">
                  <c:v>34.8</c:v>
                </c:pt>
              </c:numCache>
            </c:numRef>
          </c:xVal>
          <c:yVal>
            <c:numRef>
              <c:f>'Full 23 MHz Load'!$D$89:$D$129</c:f>
              <c:numCache>
                <c:formatCode>0.00E+00</c:formatCode>
                <c:ptCount val="41"/>
                <c:pt idx="0">
                  <c:v>2.40000000000002E-5</c:v>
                </c:pt>
                <c:pt idx="1">
                  <c:v>2.60000000000002E-6</c:v>
                </c:pt>
                <c:pt idx="2">
                  <c:v>9.00000000000008E-8</c:v>
                </c:pt>
                <c:pt idx="3">
                  <c:v>0.0</c:v>
                </c:pt>
                <c:pt idx="33">
                  <c:v>0.0</c:v>
                </c:pt>
                <c:pt idx="34">
                  <c:v>5.30000000000005E-10</c:v>
                </c:pt>
                <c:pt idx="35">
                  <c:v>1.10000000000001E-7</c:v>
                </c:pt>
                <c:pt idx="36">
                  <c:v>1.50000000000001E-6</c:v>
                </c:pt>
                <c:pt idx="37">
                  <c:v>2.00000000000002E-5</c:v>
                </c:pt>
              </c:numCache>
            </c:numRef>
          </c:yVal>
          <c:smooth val="0"/>
        </c:ser>
        <c:dLbls>
          <c:showLegendKey val="0"/>
          <c:showVal val="0"/>
          <c:showCatName val="0"/>
          <c:showSerName val="0"/>
          <c:showPercent val="0"/>
          <c:showBubbleSize val="0"/>
        </c:dLbls>
        <c:axId val="1128461776"/>
        <c:axId val="1120334240"/>
      </c:scatterChart>
      <c:scatterChart>
        <c:scatterStyle val="lineMarker"/>
        <c:varyColors val="0"/>
        <c:ser>
          <c:idx val="8"/>
          <c:order val="2"/>
          <c:tx>
            <c:v>NPR, 5-40 MHz</c:v>
          </c:tx>
          <c:spPr>
            <a:ln w="12700">
              <a:solidFill>
                <a:srgbClr val="339933"/>
              </a:solidFill>
              <a:prstDash val="solid"/>
            </a:ln>
          </c:spPr>
          <c:marker>
            <c:symbol val="none"/>
          </c:marker>
          <c:xVal>
            <c:numRef>
              <c:f>'NPR data'!$H$35:$H$67</c:f>
              <c:numCache>
                <c:formatCode>0.0</c:formatCode>
                <c:ptCount val="33"/>
                <c:pt idx="0">
                  <c:v>-15.70798275933005</c:v>
                </c:pt>
                <c:pt idx="1">
                  <c:v>-13.70798275933005</c:v>
                </c:pt>
                <c:pt idx="2">
                  <c:v>-11.70798275933005</c:v>
                </c:pt>
                <c:pt idx="3">
                  <c:v>-9.707982759330048</c:v>
                </c:pt>
                <c:pt idx="4">
                  <c:v>-7.707982759330044</c:v>
                </c:pt>
                <c:pt idx="5">
                  <c:v>-5.707982759330044</c:v>
                </c:pt>
                <c:pt idx="6">
                  <c:v>-3.707982759330063</c:v>
                </c:pt>
                <c:pt idx="7">
                  <c:v>-1.70798275933005</c:v>
                </c:pt>
                <c:pt idx="8">
                  <c:v>0.29201724066995</c:v>
                </c:pt>
                <c:pt idx="9">
                  <c:v>2.29201724066996</c:v>
                </c:pt>
                <c:pt idx="10">
                  <c:v>4.292017240669928</c:v>
                </c:pt>
                <c:pt idx="11">
                  <c:v>6.292017240669928</c:v>
                </c:pt>
                <c:pt idx="12">
                  <c:v>8.292017240669952</c:v>
                </c:pt>
                <c:pt idx="13">
                  <c:v>10.29201724066996</c:v>
                </c:pt>
                <c:pt idx="14">
                  <c:v>12.29201724066996</c:v>
                </c:pt>
                <c:pt idx="15">
                  <c:v>14.29201724066996</c:v>
                </c:pt>
                <c:pt idx="16">
                  <c:v>16.29201724066981</c:v>
                </c:pt>
                <c:pt idx="17">
                  <c:v>17.29201724066981</c:v>
                </c:pt>
                <c:pt idx="18">
                  <c:v>18.29201724066981</c:v>
                </c:pt>
                <c:pt idx="19">
                  <c:v>19.29201724066981</c:v>
                </c:pt>
                <c:pt idx="20">
                  <c:v>20.29201724066981</c:v>
                </c:pt>
                <c:pt idx="21">
                  <c:v>21.29201724066981</c:v>
                </c:pt>
                <c:pt idx="22">
                  <c:v>22.29201724066981</c:v>
                </c:pt>
                <c:pt idx="23">
                  <c:v>23.29201724066981</c:v>
                </c:pt>
                <c:pt idx="24">
                  <c:v>24.29201724066981</c:v>
                </c:pt>
                <c:pt idx="25">
                  <c:v>25.29201724066981</c:v>
                </c:pt>
                <c:pt idx="26">
                  <c:v>26.29201724066981</c:v>
                </c:pt>
                <c:pt idx="27">
                  <c:v>28.29201724066981</c:v>
                </c:pt>
                <c:pt idx="28">
                  <c:v>30.29201724066981</c:v>
                </c:pt>
                <c:pt idx="29">
                  <c:v>32.29201724067018</c:v>
                </c:pt>
                <c:pt idx="30">
                  <c:v>34.29201724067018</c:v>
                </c:pt>
                <c:pt idx="31">
                  <c:v>65.48201724066992</c:v>
                </c:pt>
                <c:pt idx="32">
                  <c:v>65.48201724066992</c:v>
                </c:pt>
              </c:numCache>
            </c:numRef>
          </c:xVal>
          <c:yVal>
            <c:numRef>
              <c:f>'NPR data'!$E$35:$E$65</c:f>
              <c:numCache>
                <c:formatCode>0.0</c:formatCode>
                <c:ptCount val="31"/>
                <c:pt idx="0">
                  <c:v>15.49</c:v>
                </c:pt>
                <c:pt idx="1">
                  <c:v>17.62</c:v>
                </c:pt>
                <c:pt idx="2">
                  <c:v>19.3</c:v>
                </c:pt>
                <c:pt idx="3">
                  <c:v>21.25999999999999</c:v>
                </c:pt>
                <c:pt idx="4">
                  <c:v>23.47</c:v>
                </c:pt>
                <c:pt idx="5">
                  <c:v>25.39</c:v>
                </c:pt>
                <c:pt idx="6">
                  <c:v>27.77</c:v>
                </c:pt>
                <c:pt idx="7">
                  <c:v>29.95</c:v>
                </c:pt>
                <c:pt idx="8">
                  <c:v>32.37</c:v>
                </c:pt>
                <c:pt idx="9">
                  <c:v>34.56</c:v>
                </c:pt>
                <c:pt idx="10">
                  <c:v>37.32</c:v>
                </c:pt>
                <c:pt idx="11">
                  <c:v>39.61</c:v>
                </c:pt>
                <c:pt idx="12">
                  <c:v>42.12000000000001</c:v>
                </c:pt>
                <c:pt idx="13">
                  <c:v>44.54</c:v>
                </c:pt>
                <c:pt idx="14">
                  <c:v>47.13</c:v>
                </c:pt>
                <c:pt idx="15">
                  <c:v>49.49</c:v>
                </c:pt>
                <c:pt idx="16">
                  <c:v>51.73000000000001</c:v>
                </c:pt>
                <c:pt idx="17">
                  <c:v>52.46</c:v>
                </c:pt>
                <c:pt idx="18">
                  <c:v>53.11</c:v>
                </c:pt>
                <c:pt idx="19">
                  <c:v>53.19000000000001</c:v>
                </c:pt>
                <c:pt idx="20">
                  <c:v>52.83</c:v>
                </c:pt>
                <c:pt idx="21">
                  <c:v>52.0</c:v>
                </c:pt>
                <c:pt idx="22">
                  <c:v>50.5</c:v>
                </c:pt>
                <c:pt idx="23">
                  <c:v>48.57</c:v>
                </c:pt>
                <c:pt idx="24">
                  <c:v>45.7</c:v>
                </c:pt>
                <c:pt idx="25">
                  <c:v>41.7</c:v>
                </c:pt>
                <c:pt idx="26">
                  <c:v>37.18</c:v>
                </c:pt>
                <c:pt idx="27">
                  <c:v>29.03</c:v>
                </c:pt>
                <c:pt idx="28">
                  <c:v>23.15000000000003</c:v>
                </c:pt>
                <c:pt idx="29">
                  <c:v>18.67000000000001</c:v>
                </c:pt>
                <c:pt idx="30">
                  <c:v>15.52</c:v>
                </c:pt>
              </c:numCache>
            </c:numRef>
          </c:yVal>
          <c:smooth val="0"/>
        </c:ser>
        <c:dLbls>
          <c:showLegendKey val="0"/>
          <c:showVal val="0"/>
          <c:showCatName val="0"/>
          <c:showSerName val="0"/>
          <c:showPercent val="0"/>
          <c:showBubbleSize val="0"/>
        </c:dLbls>
        <c:axId val="1128370352"/>
        <c:axId val="1128364928"/>
      </c:scatterChart>
      <c:valAx>
        <c:axId val="1128461776"/>
        <c:scaling>
          <c:orientation val="minMax"/>
          <c:max val="50.0"/>
          <c:min val="-30.0"/>
        </c:scaling>
        <c:delete val="0"/>
        <c:axPos val="b"/>
        <c:majorGridlines>
          <c:spPr>
            <a:ln w="3175">
              <a:solidFill>
                <a:srgbClr val="000000"/>
              </a:solidFill>
              <a:prstDash val="solid"/>
            </a:ln>
          </c:spPr>
        </c:majorGridlines>
        <c:title>
          <c:tx>
            <c:rich>
              <a:bodyPr/>
              <a:lstStyle/>
              <a:p>
                <a:pPr>
                  <a:defRPr sz="800" b="1" i="0" u="none" strike="noStrike" baseline="0">
                    <a:solidFill>
                      <a:srgbClr val="000000"/>
                    </a:solidFill>
                    <a:latin typeface="Century Schoolbook"/>
                    <a:ea typeface="Century Schoolbook"/>
                    <a:cs typeface="Century Schoolbook"/>
                  </a:defRPr>
                </a:pPr>
                <a:r>
                  <a:rPr lang="en-US"/>
                  <a:t>DFB Transmitter Composite Input Level - (dBmV)  </a:t>
                </a:r>
              </a:p>
            </c:rich>
          </c:tx>
          <c:layout>
            <c:manualLayout>
              <c:xMode val="edge"/>
              <c:yMode val="edge"/>
              <c:x val="0.262863821815381"/>
              <c:y val="0.915309446254075"/>
            </c:manualLayout>
          </c:layout>
          <c:overlay val="0"/>
          <c:spPr>
            <a:noFill/>
            <a:ln w="25400">
              <a:noFill/>
            </a:ln>
          </c:spPr>
        </c:title>
        <c:numFmt formatCode="0" sourceLinked="0"/>
        <c:majorTickMark val="cross"/>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Century Schoolbook"/>
                <a:ea typeface="Century Schoolbook"/>
                <a:cs typeface="Century Schoolbook"/>
              </a:defRPr>
            </a:pPr>
            <a:endParaRPr lang="en-US"/>
          </a:p>
        </c:txPr>
        <c:crossAx val="1120334240"/>
        <c:crossesAt val="1.00000000000001E-8"/>
        <c:crossBetween val="midCat"/>
        <c:minorUnit val="5.0"/>
      </c:valAx>
      <c:valAx>
        <c:axId val="1120334240"/>
        <c:scaling>
          <c:logBase val="10.0"/>
          <c:orientation val="minMax"/>
          <c:max val="0.000100000000000001"/>
          <c:min val="1.00000000000001E-8"/>
        </c:scaling>
        <c:delete val="0"/>
        <c:axPos val="l"/>
        <c:majorGridlines>
          <c:spPr>
            <a:ln w="3175">
              <a:solidFill>
                <a:srgbClr val="000000"/>
              </a:solidFill>
              <a:prstDash val="solid"/>
            </a:ln>
          </c:spPr>
        </c:majorGridlines>
        <c:title>
          <c:tx>
            <c:rich>
              <a:bodyPr/>
              <a:lstStyle/>
              <a:p>
                <a:pPr>
                  <a:defRPr sz="800" b="1" i="0" u="none" strike="noStrike" baseline="0">
                    <a:solidFill>
                      <a:srgbClr val="000000"/>
                    </a:solidFill>
                    <a:latin typeface="Century Schoolbook"/>
                    <a:ea typeface="Century Schoolbook"/>
                    <a:cs typeface="Century Schoolbook"/>
                  </a:defRPr>
                </a:pPr>
                <a:r>
                  <a:rPr lang="en-US"/>
                  <a:t>BER</a:t>
                </a:r>
              </a:p>
            </c:rich>
          </c:tx>
          <c:layout>
            <c:manualLayout>
              <c:xMode val="edge"/>
              <c:yMode val="edge"/>
              <c:x val="0.0346756530905397"/>
              <c:y val="0.5"/>
            </c:manualLayout>
          </c:layout>
          <c:overlay val="0"/>
          <c:spPr>
            <a:noFill/>
            <a:ln w="25400">
              <a:noFill/>
            </a:ln>
          </c:spPr>
        </c:title>
        <c:numFmt formatCode="0.0E+00" sourceLinked="0"/>
        <c:majorTickMark val="cross"/>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Century Schoolbook"/>
                <a:ea typeface="Century Schoolbook"/>
                <a:cs typeface="Century Schoolbook"/>
              </a:defRPr>
            </a:pPr>
            <a:endParaRPr lang="en-US"/>
          </a:p>
        </c:txPr>
        <c:crossAx val="1128461776"/>
        <c:crossesAt val="-100.0"/>
        <c:crossBetween val="midCat"/>
        <c:majorUnit val="10.0"/>
        <c:minorUnit val="10.0"/>
      </c:valAx>
      <c:valAx>
        <c:axId val="1128370352"/>
        <c:scaling>
          <c:orientation val="minMax"/>
        </c:scaling>
        <c:delete val="1"/>
        <c:axPos val="b"/>
        <c:numFmt formatCode="0.0" sourceLinked="1"/>
        <c:majorTickMark val="out"/>
        <c:minorTickMark val="none"/>
        <c:tickLblPos val="none"/>
        <c:crossAx val="1128364928"/>
        <c:crosses val="autoZero"/>
        <c:crossBetween val="midCat"/>
      </c:valAx>
      <c:valAx>
        <c:axId val="1128364928"/>
        <c:scaling>
          <c:orientation val="minMax"/>
          <c:max val="55.0"/>
          <c:min val="20.0"/>
        </c:scaling>
        <c:delete val="0"/>
        <c:axPos val="r"/>
        <c:title>
          <c:tx>
            <c:rich>
              <a:bodyPr/>
              <a:lstStyle/>
              <a:p>
                <a:pPr>
                  <a:defRPr sz="800" b="1" i="0" u="none" strike="noStrike" baseline="0">
                    <a:solidFill>
                      <a:srgbClr val="000000"/>
                    </a:solidFill>
                    <a:latin typeface="Century Schoolbook"/>
                    <a:ea typeface="Century Schoolbook"/>
                    <a:cs typeface="Century Schoolbook"/>
                  </a:defRPr>
                </a:pPr>
                <a:r>
                  <a:rPr lang="en-US"/>
                  <a:t>NPR (dB)</a:t>
                </a:r>
              </a:p>
            </c:rich>
          </c:tx>
          <c:layout>
            <c:manualLayout>
              <c:xMode val="edge"/>
              <c:yMode val="edge"/>
              <c:x val="0.763982937446409"/>
              <c:y val="0.478827361563519"/>
            </c:manualLayout>
          </c:layout>
          <c:overlay val="0"/>
          <c:spPr>
            <a:noFill/>
            <a:ln w="25400">
              <a:noFill/>
            </a:ln>
          </c:spPr>
        </c:title>
        <c:numFmt formatCode="0" sourceLinked="0"/>
        <c:majorTickMark val="cross"/>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Century Schoolbook"/>
                <a:ea typeface="Century Schoolbook"/>
                <a:cs typeface="Century Schoolbook"/>
              </a:defRPr>
            </a:pPr>
            <a:endParaRPr lang="en-US"/>
          </a:p>
        </c:txPr>
        <c:crossAx val="1128370352"/>
        <c:crosses val="max"/>
        <c:crossBetween val="midCat"/>
        <c:majorUnit val="10.0"/>
        <c:minorUnit val="2.0"/>
      </c:valAx>
      <c:spPr>
        <a:gradFill rotWithShape="0">
          <a:gsLst>
            <a:gs pos="0">
              <a:srgbClr val="FFFFFF">
                <a:gamma/>
                <a:shade val="85098"/>
                <a:invGamma/>
              </a:srgbClr>
            </a:gs>
            <a:gs pos="50000">
              <a:srgbClr val="FFFFFF"/>
            </a:gs>
            <a:gs pos="100000">
              <a:srgbClr val="FFFFFF">
                <a:gamma/>
                <a:shade val="85098"/>
                <a:invGamma/>
              </a:srgbClr>
            </a:gs>
          </a:gsLst>
          <a:lin ang="5400000" scaled="1"/>
        </a:gradFill>
        <a:ln w="12700">
          <a:solidFill>
            <a:srgbClr val="808080"/>
          </a:solidFill>
          <a:prstDash val="solid"/>
        </a:ln>
      </c:spPr>
    </c:plotArea>
    <c:legend>
      <c:legendPos val="r"/>
      <c:layout>
        <c:manualLayout>
          <c:xMode val="edge"/>
          <c:yMode val="edge"/>
          <c:x val="0.787472895991608"/>
          <c:y val="0.223127035830619"/>
          <c:w val="0.173378265452698"/>
          <c:h val="0.201954397394137"/>
        </c:manualLayout>
      </c:layout>
      <c:overlay val="0"/>
      <c:spPr>
        <a:solidFill>
          <a:srgbClr val="FFFFFF"/>
        </a:solidFill>
        <a:ln w="3175">
          <a:solidFill>
            <a:srgbClr val="000000"/>
          </a:solidFill>
          <a:prstDash val="solid"/>
        </a:ln>
      </c:spPr>
      <c:txPr>
        <a:bodyPr/>
        <a:lstStyle/>
        <a:p>
          <a:pPr>
            <a:defRPr sz="73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Century Schoolbook"/>
          <a:ea typeface="Century Schoolbook"/>
          <a:cs typeface="Century Schoolbook"/>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emf"/></Relationships>
</file>

<file path=ppt/drawings/drawing1.xml><?xml version="1.0" encoding="utf-8"?>
<c:userShapes xmlns:c="http://schemas.openxmlformats.org/drawingml/2006/chart">
  <cdr:relSizeAnchor xmlns:cdr="http://schemas.openxmlformats.org/drawingml/2006/chartDrawing">
    <cdr:from>
      <cdr:x>0.54944</cdr:x>
      <cdr:y>0.51549</cdr:y>
    </cdr:from>
    <cdr:to>
      <cdr:x>0.54944</cdr:x>
      <cdr:y>0.51549</cdr:y>
    </cdr:to>
    <cdr:sp macro="" textlink="">
      <cdr:nvSpPr>
        <cdr:cNvPr id="207873" name="Text Box 2049"/>
        <cdr:cNvSpPr txBox="1">
          <a:spLocks xmlns:a="http://schemas.openxmlformats.org/drawingml/2006/main" noChangeArrowheads="1"/>
        </cdr:cNvSpPr>
      </cdr:nvSpPr>
      <cdr:spPr bwMode="auto">
        <a:xfrm xmlns:a="http://schemas.openxmlformats.org/drawingml/2006/main">
          <a:off x="4687094" y="3022874"/>
          <a:ext cx="0" cy="0"/>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800" b="0" i="0" strike="noStrike">
              <a:solidFill>
                <a:srgbClr val="000000"/>
              </a:solidFill>
              <a:latin typeface="Arial"/>
              <a:cs typeface="Arial"/>
            </a:rPr>
            <a:t>34 dB BER dynamic range</a:t>
          </a:r>
        </a:p>
        <a:p xmlns:a="http://schemas.openxmlformats.org/drawingml/2006/main">
          <a:pPr algn="ctr" rtl="0">
            <a:defRPr sz="1000"/>
          </a:pPr>
          <a:r>
            <a:rPr lang="en-US" sz="800" b="0" i="0" strike="noStrike">
              <a:solidFill>
                <a:srgbClr val="000000"/>
              </a:solidFill>
              <a:latin typeface="Arial"/>
              <a:cs typeface="Arial"/>
            </a:rPr>
            <a:t>(16 QAM, @ 1E-6)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521450" y="8891588"/>
            <a:ext cx="468313" cy="219075"/>
          </a:xfrm>
          <a:prstGeom prst="rect">
            <a:avLst/>
          </a:prstGeom>
          <a:noFill/>
          <a:ln w="9525">
            <a:noFill/>
            <a:miter lim="800000"/>
            <a:headEnd/>
            <a:tailEnd/>
          </a:ln>
          <a:effectLst/>
        </p:spPr>
        <p:txBody>
          <a:bodyPr wrap="none" lIns="94851" tIns="47425" rIns="94851" bIns="47425" anchor="ctr"/>
          <a:lstStyle/>
          <a:p>
            <a:pPr algn="ctr" eaLnBrk="0" hangingPunct="0">
              <a:lnSpc>
                <a:spcPct val="90000"/>
              </a:lnSpc>
              <a:defRPr/>
            </a:pPr>
            <a:endParaRPr lang="en-US">
              <a:latin typeface="Arial" charset="0"/>
            </a:endParaRPr>
          </a:p>
        </p:txBody>
      </p:sp>
      <p:sp>
        <p:nvSpPr>
          <p:cNvPr id="3084" name="Rectangle 12"/>
          <p:cNvSpPr>
            <a:spLocks noChangeArrowheads="1"/>
          </p:cNvSpPr>
          <p:nvPr/>
        </p:nvSpPr>
        <p:spPr bwMode="auto">
          <a:xfrm>
            <a:off x="60325" y="9072563"/>
            <a:ext cx="2732088" cy="360362"/>
          </a:xfrm>
          <a:prstGeom prst="rect">
            <a:avLst/>
          </a:prstGeom>
          <a:noFill/>
          <a:ln w="9525">
            <a:noFill/>
            <a:miter lim="800000"/>
            <a:headEnd/>
            <a:tailEnd/>
          </a:ln>
          <a:effectLst/>
        </p:spPr>
        <p:txBody>
          <a:bodyPr lIns="99235" tIns="52057" rIns="99235" bIns="52057">
            <a:spAutoFit/>
          </a:bodyPr>
          <a:lstStyle/>
          <a:p>
            <a:pPr defTabSz="633985" eaLnBrk="0" hangingPunct="0">
              <a:tabLst>
                <a:tab pos="2476657" algn="l"/>
                <a:tab pos="5010950" algn="l"/>
              </a:tabLst>
              <a:defRPr/>
            </a:pPr>
            <a:r>
              <a:rPr lang="en-US" sz="800" dirty="0">
                <a:latin typeface="Arial" charset="0"/>
              </a:rPr>
              <a:t>© 2008 Cisco Systems, Inc. All rights reserved.</a:t>
            </a:r>
          </a:p>
          <a:p>
            <a:pPr defTabSz="633985" eaLnBrk="0" hangingPunct="0">
              <a:tabLst>
                <a:tab pos="2476657" algn="l"/>
                <a:tab pos="5010950" algn="l"/>
              </a:tabLst>
              <a:defRPr/>
            </a:pPr>
            <a:r>
              <a:rPr lang="en-US" sz="800" dirty="0">
                <a:latin typeface="Arial" charset="0"/>
              </a:rPr>
              <a:t>Presentation_ID.scr</a:t>
            </a:r>
          </a:p>
        </p:txBody>
      </p:sp>
      <p:sp>
        <p:nvSpPr>
          <p:cNvPr id="3085" name="Line 13"/>
          <p:cNvSpPr>
            <a:spLocks noChangeShapeType="1"/>
          </p:cNvSpPr>
          <p:nvPr/>
        </p:nvSpPr>
        <p:spPr bwMode="auto">
          <a:xfrm>
            <a:off x="158750" y="9088438"/>
            <a:ext cx="6942138" cy="0"/>
          </a:xfrm>
          <a:prstGeom prst="line">
            <a:avLst/>
          </a:prstGeom>
          <a:noFill/>
          <a:ln w="12700">
            <a:solidFill>
              <a:schemeClr val="tx1"/>
            </a:solidFill>
            <a:round/>
            <a:headEnd type="none" w="sm" len="sm"/>
            <a:tailEnd type="none" w="sm" len="sm"/>
          </a:ln>
          <a:effectLst/>
        </p:spPr>
        <p:txBody>
          <a:bodyPr wrap="none" lIns="94851" tIns="47425" rIns="94851" bIns="47425" anchor="ctr"/>
          <a:lstStyle/>
          <a:p>
            <a:pPr algn="ctr" eaLnBrk="0" hangingPunct="0">
              <a:lnSpc>
                <a:spcPct val="90000"/>
              </a:lnSpc>
              <a:defRPr/>
            </a:pPr>
            <a:endParaRPr lang="en-US">
              <a:latin typeface="Arial" charset="0"/>
            </a:endParaRPr>
          </a:p>
        </p:txBody>
      </p:sp>
      <p:sp>
        <p:nvSpPr>
          <p:cNvPr id="3086" name="Rectangle 14"/>
          <p:cNvSpPr>
            <a:spLocks noChangeArrowheads="1"/>
          </p:cNvSpPr>
          <p:nvPr/>
        </p:nvSpPr>
        <p:spPr bwMode="auto">
          <a:xfrm>
            <a:off x="6186488" y="8964613"/>
            <a:ext cx="849312" cy="296862"/>
          </a:xfrm>
          <a:prstGeom prst="rect">
            <a:avLst/>
          </a:prstGeom>
          <a:noFill/>
          <a:ln w="9525">
            <a:noFill/>
            <a:miter lim="800000"/>
            <a:headEnd/>
            <a:tailEnd/>
          </a:ln>
          <a:effectLst/>
        </p:spPr>
        <p:txBody>
          <a:bodyPr lIns="19521" tIns="0" rIns="19521" bIns="0" anchor="b"/>
          <a:lstStyle/>
          <a:p>
            <a:pPr algn="r" defTabSz="936981" eaLnBrk="0" hangingPunct="0">
              <a:defRPr/>
            </a:pPr>
            <a:fld id="{F1BA321C-7B8E-42A6-8A20-65C7C59584D2}" type="slidenum">
              <a:rPr lang="en-US" sz="800">
                <a:latin typeface="Arial" charset="0"/>
              </a:rPr>
              <a:pPr algn="r" defTabSz="936981" eaLnBrk="0" hangingPunct="0">
                <a:defRPr/>
              </a:pPr>
              <a:t>‹#›</a:t>
            </a:fld>
            <a:endParaRPr lang="en-US" sz="800" dirty="0">
              <a:latin typeface="Arial"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521450" y="8891588"/>
            <a:ext cx="468313" cy="219075"/>
          </a:xfrm>
          <a:prstGeom prst="rect">
            <a:avLst/>
          </a:prstGeom>
          <a:noFill/>
          <a:ln w="9525">
            <a:noFill/>
            <a:miter lim="800000"/>
            <a:headEnd/>
            <a:tailEnd/>
          </a:ln>
          <a:effectLst/>
        </p:spPr>
        <p:txBody>
          <a:bodyPr wrap="none" lIns="94851" tIns="47425" rIns="94851" bIns="47425" anchor="ctr"/>
          <a:lstStyle/>
          <a:p>
            <a:pPr algn="ctr" eaLnBrk="0" hangingPunct="0">
              <a:lnSpc>
                <a:spcPct val="90000"/>
              </a:lnSpc>
              <a:defRPr/>
            </a:pPr>
            <a:endParaRPr lang="en-US">
              <a:latin typeface="Arial" charset="0"/>
            </a:endParaRPr>
          </a:p>
        </p:txBody>
      </p:sp>
      <p:sp>
        <p:nvSpPr>
          <p:cNvPr id="183305" name="Rectangle 9"/>
          <p:cNvSpPr>
            <a:spLocks noChangeArrowheads="1"/>
          </p:cNvSpPr>
          <p:nvPr/>
        </p:nvSpPr>
        <p:spPr bwMode="auto">
          <a:xfrm>
            <a:off x="60325" y="9072563"/>
            <a:ext cx="2732088" cy="360362"/>
          </a:xfrm>
          <a:prstGeom prst="rect">
            <a:avLst/>
          </a:prstGeom>
          <a:noFill/>
          <a:ln w="9525">
            <a:noFill/>
            <a:miter lim="800000"/>
            <a:headEnd/>
            <a:tailEnd/>
          </a:ln>
          <a:effectLst/>
        </p:spPr>
        <p:txBody>
          <a:bodyPr lIns="99235" tIns="52057" rIns="99235" bIns="52057">
            <a:spAutoFit/>
          </a:bodyPr>
          <a:lstStyle/>
          <a:p>
            <a:pPr defTabSz="633985" eaLnBrk="0" hangingPunct="0">
              <a:tabLst>
                <a:tab pos="2476657" algn="l"/>
                <a:tab pos="5010950" algn="l"/>
              </a:tabLst>
              <a:defRPr/>
            </a:pPr>
            <a:r>
              <a:rPr lang="en-US" sz="800" dirty="0">
                <a:latin typeface="Arial" charset="0"/>
              </a:rPr>
              <a:t>© 2008 Cisco Systems, Inc. All rights reserved.</a:t>
            </a:r>
          </a:p>
          <a:p>
            <a:pPr defTabSz="633985" eaLnBrk="0" hangingPunct="0">
              <a:tabLst>
                <a:tab pos="2476657" algn="l"/>
                <a:tab pos="5010950" algn="l"/>
              </a:tabLst>
              <a:defRPr/>
            </a:pPr>
            <a:r>
              <a:rPr lang="en-US" sz="800" dirty="0">
                <a:latin typeface="Arial" charset="0"/>
              </a:rPr>
              <a:t>Presentation_ID.scr</a:t>
            </a:r>
          </a:p>
        </p:txBody>
      </p:sp>
      <p:sp>
        <p:nvSpPr>
          <p:cNvPr id="183306" name="Line 10"/>
          <p:cNvSpPr>
            <a:spLocks noChangeShapeType="1"/>
          </p:cNvSpPr>
          <p:nvPr/>
        </p:nvSpPr>
        <p:spPr bwMode="auto">
          <a:xfrm>
            <a:off x="158750" y="9088438"/>
            <a:ext cx="6942138" cy="0"/>
          </a:xfrm>
          <a:prstGeom prst="line">
            <a:avLst/>
          </a:prstGeom>
          <a:noFill/>
          <a:ln w="12700">
            <a:solidFill>
              <a:schemeClr val="tx1"/>
            </a:solidFill>
            <a:round/>
            <a:headEnd type="none" w="sm" len="sm"/>
            <a:tailEnd type="none" w="sm" len="sm"/>
          </a:ln>
          <a:effectLst/>
        </p:spPr>
        <p:txBody>
          <a:bodyPr wrap="none" lIns="94851" tIns="47425" rIns="94851" bIns="47425" anchor="ctr"/>
          <a:lstStyle/>
          <a:p>
            <a:pPr algn="ctr" eaLnBrk="0" hangingPunct="0">
              <a:lnSpc>
                <a:spcPct val="90000"/>
              </a:lnSpc>
              <a:defRPr/>
            </a:pPr>
            <a:endParaRPr lang="en-US">
              <a:latin typeface="Arial" charset="0"/>
            </a:endParaRPr>
          </a:p>
        </p:txBody>
      </p:sp>
      <p:sp>
        <p:nvSpPr>
          <p:cNvPr id="183307" name="Rectangle 11"/>
          <p:cNvSpPr>
            <a:spLocks noGrp="1" noChangeArrowheads="1"/>
          </p:cNvSpPr>
          <p:nvPr>
            <p:ph type="sldNum" sz="quarter" idx="5"/>
          </p:nvPr>
        </p:nvSpPr>
        <p:spPr bwMode="auto">
          <a:xfrm>
            <a:off x="6186488" y="8964613"/>
            <a:ext cx="849312" cy="296862"/>
          </a:xfrm>
          <a:prstGeom prst="rect">
            <a:avLst/>
          </a:prstGeom>
          <a:noFill/>
          <a:ln w="9525">
            <a:noFill/>
            <a:miter lim="800000"/>
            <a:headEnd/>
            <a:tailEnd/>
          </a:ln>
          <a:effectLst/>
        </p:spPr>
        <p:txBody>
          <a:bodyPr vert="horz" wrap="square" lIns="19521" tIns="0" rIns="19521" bIns="0" numCol="1" anchor="b" anchorCtr="0" compatLnSpc="1">
            <a:prstTxWarp prst="textNoShape">
              <a:avLst/>
            </a:prstTxWarp>
          </a:bodyPr>
          <a:lstStyle>
            <a:lvl1pPr algn="r" defTabSz="936981" eaLnBrk="0" hangingPunct="0">
              <a:lnSpc>
                <a:spcPct val="100000"/>
              </a:lnSpc>
              <a:defRPr sz="800">
                <a:latin typeface="Arial" charset="0"/>
              </a:defRPr>
            </a:lvl1pPr>
          </a:lstStyle>
          <a:p>
            <a:pPr>
              <a:defRPr/>
            </a:pPr>
            <a:fld id="{992F5854-A3F7-4995-A80C-32C363423C32}" type="slidenum">
              <a:rPr lang="en-US"/>
              <a:pPr>
                <a:defRPr/>
              </a:pPr>
              <a:t>‹#›</a:t>
            </a:fld>
            <a:endParaRPr lang="en-US"/>
          </a:p>
        </p:txBody>
      </p:sp>
      <p:sp>
        <p:nvSpPr>
          <p:cNvPr id="18438" name="Rectangle 12"/>
          <p:cNvSpPr>
            <a:spLocks noGrp="1" noRot="1" noChangeAspect="1" noChangeArrowheads="1" noTextEdit="1"/>
          </p:cNvSpPr>
          <p:nvPr>
            <p:ph type="sldImg" idx="2"/>
          </p:nvPr>
        </p:nvSpPr>
        <p:spPr bwMode="auto">
          <a:xfrm>
            <a:off x="939800" y="252413"/>
            <a:ext cx="5495925" cy="4121150"/>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801688" y="4521200"/>
            <a:ext cx="5707062" cy="4392613"/>
          </a:xfrm>
          <a:prstGeom prst="rect">
            <a:avLst/>
          </a:prstGeom>
          <a:noFill/>
          <a:ln w="9525">
            <a:noFill/>
            <a:miter lim="800000"/>
            <a:headEnd/>
            <a:tailEnd/>
          </a:ln>
          <a:effectLst/>
        </p:spPr>
        <p:txBody>
          <a:bodyPr vert="horz" wrap="square" lIns="99235" tIns="52057" rIns="99235" bIns="52057"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endParaRPr lang="en-US" smtClean="0">
              <a:latin typeface="Arial" pitchFamily="34" charset="0"/>
            </a:endParaRPr>
          </a:p>
        </p:txBody>
      </p:sp>
      <p:sp>
        <p:nvSpPr>
          <p:cNvPr id="21507" name="Slide Number Placeholder 3"/>
          <p:cNvSpPr>
            <a:spLocks noGrp="1"/>
          </p:cNvSpPr>
          <p:nvPr>
            <p:ph type="sldNum" sz="quarter" idx="5"/>
          </p:nvPr>
        </p:nvSpPr>
        <p:spPr>
          <a:noFill/>
        </p:spPr>
        <p:txBody>
          <a:bodyPr/>
          <a:lstStyle/>
          <a:p>
            <a:pPr defTabSz="936625"/>
            <a:fld id="{C63854F9-4750-481C-848D-268FB55EA38D}" type="slidenum">
              <a:rPr lang="en-US" smtClean="0">
                <a:latin typeface="Arial" pitchFamily="34" charset="0"/>
              </a:rPr>
              <a:pPr defTabSz="936625"/>
              <a:t>1</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pPr defTabSz="936625"/>
            <a:fld id="{CF7D7CD3-C819-42A7-8000-84EE3D616402}" type="slidenum">
              <a:rPr lang="en-US" smtClean="0">
                <a:latin typeface="Arial" pitchFamily="34" charset="0"/>
              </a:rPr>
              <a:pPr defTabSz="936625"/>
              <a:t>10</a:t>
            </a:fld>
            <a:endParaRPr lang="en-US" smtClean="0">
              <a:latin typeface="Arial" pitchFamily="34" charset="0"/>
            </a:endParaRPr>
          </a:p>
        </p:txBody>
      </p:sp>
      <p:sp>
        <p:nvSpPr>
          <p:cNvPr id="44034" name="Rectangle 2"/>
          <p:cNvSpPr>
            <a:spLocks noGrp="1" noChangeArrowheads="1"/>
          </p:cNvSpPr>
          <p:nvPr>
            <p:ph type="body" idx="1"/>
          </p:nvPr>
        </p:nvSpPr>
        <p:spPr>
          <a:xfrm>
            <a:off x="976313" y="4560888"/>
            <a:ext cx="5362575" cy="4319587"/>
          </a:xfrm>
          <a:noFill/>
          <a:ln/>
        </p:spPr>
        <p:txBody>
          <a:bodyPr lIns="95800" tIns="47900" rIns="95800" bIns="47900"/>
          <a:lstStyle/>
          <a:p>
            <a:pPr marL="117475" indent="-117475" defTabSz="1068388"/>
            <a:r>
              <a:rPr lang="en-US" sz="900" smtClean="0">
                <a:latin typeface="Arial" pitchFamily="34" charset="0"/>
              </a:rPr>
              <a:t> </a:t>
            </a:r>
          </a:p>
        </p:txBody>
      </p:sp>
      <p:sp>
        <p:nvSpPr>
          <p:cNvPr id="44035" name="Rectangle 3"/>
          <p:cNvSpPr>
            <a:spLocks noGrp="1" noRot="1" noChangeAspect="1" noChangeArrowheads="1" noTextEdit="1"/>
          </p:cNvSpPr>
          <p:nvPr>
            <p:ph type="sldImg"/>
          </p:nvPr>
        </p:nvSpPr>
        <p:spPr>
          <a:xfrm>
            <a:off x="1266825" y="728663"/>
            <a:ext cx="4783138" cy="3586162"/>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92F5854-A3F7-4995-A80C-32C363423C3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92F5854-A3F7-4995-A80C-32C363423C3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92F5854-A3F7-4995-A80C-32C363423C32}"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92F5854-A3F7-4995-A80C-32C363423C32}"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B2C11983-7BEA-4154-83EF-D6FB0666AED7}" type="slidenum">
              <a:rPr lang="en-US"/>
              <a:pPr/>
              <a:t>15</a:t>
            </a:fld>
            <a:endParaRPr lang="en-US"/>
          </a:p>
        </p:txBody>
      </p:sp>
      <p:sp>
        <p:nvSpPr>
          <p:cNvPr id="1215490" name="Rectangle 2"/>
          <p:cNvSpPr>
            <a:spLocks noGrp="1" noRot="1" noChangeAspect="1" noChangeArrowheads="1" noTextEdit="1"/>
          </p:cNvSpPr>
          <p:nvPr>
            <p:ph type="sldImg"/>
          </p:nvPr>
        </p:nvSpPr>
        <p:spPr>
          <a:ln/>
        </p:spPr>
      </p:sp>
      <p:sp>
        <p:nvSpPr>
          <p:cNvPr id="1215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9BCDCDFA-CEE2-40D1-8816-DD79B935C5AD}" type="slidenum">
              <a:rPr lang="en-US"/>
              <a:pPr/>
              <a:t>16</a:t>
            </a:fld>
            <a:endParaRPr lang="en-US"/>
          </a:p>
        </p:txBody>
      </p:sp>
      <p:sp>
        <p:nvSpPr>
          <p:cNvPr id="1216514" name="Rectangle 2"/>
          <p:cNvSpPr>
            <a:spLocks noGrp="1" noRot="1" noChangeAspect="1" noChangeArrowheads="1" noTextEdit="1"/>
          </p:cNvSpPr>
          <p:nvPr>
            <p:ph type="sldImg"/>
          </p:nvPr>
        </p:nvSpPr>
        <p:spPr>
          <a:ln/>
        </p:spPr>
      </p:sp>
      <p:sp>
        <p:nvSpPr>
          <p:cNvPr id="1216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4BD19E-9EC9-4844-AEB9-D60E01FE447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smtClean="0">
              <a:latin typeface="Arial" pitchFamily="34" charset="0"/>
            </a:endParaRPr>
          </a:p>
        </p:txBody>
      </p:sp>
      <p:sp>
        <p:nvSpPr>
          <p:cNvPr id="46083" name="Slide Number Placeholder 3"/>
          <p:cNvSpPr>
            <a:spLocks noGrp="1"/>
          </p:cNvSpPr>
          <p:nvPr>
            <p:ph type="sldNum" sz="quarter" idx="5"/>
          </p:nvPr>
        </p:nvSpPr>
        <p:spPr>
          <a:noFill/>
        </p:spPr>
        <p:txBody>
          <a:bodyPr/>
          <a:lstStyle/>
          <a:p>
            <a:pPr defTabSz="936625"/>
            <a:fld id="{25B4EC31-55A4-40E0-8767-3A0E49371C47}" type="slidenum">
              <a:rPr lang="en-US" smtClean="0">
                <a:latin typeface="Arial" pitchFamily="34" charset="0"/>
              </a:rPr>
              <a:pPr defTabSz="936625"/>
              <a:t>18</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p:spPr>
        <p:txBody>
          <a:bodyPr/>
          <a:lstStyle/>
          <a:p>
            <a:endParaRPr lang="en-US" smtClean="0">
              <a:latin typeface="Arial" pitchFamily="34" charset="0"/>
            </a:endParaRPr>
          </a:p>
        </p:txBody>
      </p:sp>
      <p:sp>
        <p:nvSpPr>
          <p:cNvPr id="48131" name="Slide Number Placeholder 3"/>
          <p:cNvSpPr>
            <a:spLocks noGrp="1"/>
          </p:cNvSpPr>
          <p:nvPr>
            <p:ph type="sldNum" sz="quarter" idx="5"/>
          </p:nvPr>
        </p:nvSpPr>
        <p:spPr>
          <a:noFill/>
        </p:spPr>
        <p:txBody>
          <a:bodyPr/>
          <a:lstStyle/>
          <a:p>
            <a:pPr defTabSz="936625"/>
            <a:fld id="{763FD52F-45E5-4C7D-B18F-FC97354EFCF9}" type="slidenum">
              <a:rPr lang="en-US" smtClean="0">
                <a:latin typeface="Arial" pitchFamily="34" charset="0"/>
              </a:rPr>
              <a:pPr defTabSz="936625"/>
              <a:t>19</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endParaRPr lang="en-US" smtClean="0">
              <a:latin typeface="Arial" pitchFamily="34" charset="0"/>
            </a:endParaRPr>
          </a:p>
        </p:txBody>
      </p:sp>
      <p:sp>
        <p:nvSpPr>
          <p:cNvPr id="23555" name="Slide Number Placeholder 3"/>
          <p:cNvSpPr>
            <a:spLocks noGrp="1"/>
          </p:cNvSpPr>
          <p:nvPr>
            <p:ph type="sldNum" sz="quarter" idx="5"/>
          </p:nvPr>
        </p:nvSpPr>
        <p:spPr>
          <a:noFill/>
        </p:spPr>
        <p:txBody>
          <a:bodyPr/>
          <a:lstStyle/>
          <a:p>
            <a:pPr defTabSz="936625"/>
            <a:fld id="{E4DC7E1E-2458-47FC-BDFC-A7BD833188A0}" type="slidenum">
              <a:rPr lang="en-US" smtClean="0">
                <a:latin typeface="Arial" pitchFamily="34" charset="0"/>
              </a:rPr>
              <a:pPr defTabSz="936625"/>
              <a:t>2</a:t>
            </a:fld>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US" smtClean="0">
              <a:latin typeface="Arial" pitchFamily="34" charset="0"/>
            </a:endParaRPr>
          </a:p>
        </p:txBody>
      </p:sp>
      <p:sp>
        <p:nvSpPr>
          <p:cNvPr id="50179" name="Slide Number Placeholder 3"/>
          <p:cNvSpPr>
            <a:spLocks noGrp="1"/>
          </p:cNvSpPr>
          <p:nvPr>
            <p:ph type="sldNum" sz="quarter" idx="5"/>
          </p:nvPr>
        </p:nvSpPr>
        <p:spPr>
          <a:noFill/>
        </p:spPr>
        <p:txBody>
          <a:bodyPr/>
          <a:lstStyle/>
          <a:p>
            <a:pPr defTabSz="936625"/>
            <a:fld id="{91F8B798-6D29-4767-AE7E-20D9626D7D4E}" type="slidenum">
              <a:rPr lang="en-US" smtClean="0">
                <a:latin typeface="Arial" pitchFamily="34" charset="0"/>
              </a:rPr>
              <a:pPr defTabSz="936625"/>
              <a:t>20</a:t>
            </a:fld>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p:spPr>
        <p:txBody>
          <a:bodyPr/>
          <a:lstStyle/>
          <a:p>
            <a:endParaRPr lang="en-US" smtClean="0">
              <a:latin typeface="Arial" pitchFamily="34" charset="0"/>
            </a:endParaRPr>
          </a:p>
        </p:txBody>
      </p:sp>
      <p:sp>
        <p:nvSpPr>
          <p:cNvPr id="52227" name="Slide Number Placeholder 3"/>
          <p:cNvSpPr>
            <a:spLocks noGrp="1"/>
          </p:cNvSpPr>
          <p:nvPr>
            <p:ph type="sldNum" sz="quarter" idx="5"/>
          </p:nvPr>
        </p:nvSpPr>
        <p:spPr>
          <a:noFill/>
        </p:spPr>
        <p:txBody>
          <a:bodyPr/>
          <a:lstStyle/>
          <a:p>
            <a:pPr defTabSz="936625"/>
            <a:fld id="{0580E0E7-757C-42A9-89CD-00110E015F89}" type="slidenum">
              <a:rPr lang="en-US" smtClean="0">
                <a:latin typeface="Arial" pitchFamily="34" charset="0"/>
              </a:rPr>
              <a:pPr defTabSz="936625"/>
              <a:t>21</a:t>
            </a:fld>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endParaRPr lang="en-US" smtClean="0">
              <a:latin typeface="Arial" pitchFamily="34" charset="0"/>
            </a:endParaRPr>
          </a:p>
        </p:txBody>
      </p:sp>
      <p:sp>
        <p:nvSpPr>
          <p:cNvPr id="54275" name="Slide Number Placeholder 3"/>
          <p:cNvSpPr>
            <a:spLocks noGrp="1"/>
          </p:cNvSpPr>
          <p:nvPr>
            <p:ph type="sldNum" sz="quarter" idx="5"/>
          </p:nvPr>
        </p:nvSpPr>
        <p:spPr>
          <a:noFill/>
        </p:spPr>
        <p:txBody>
          <a:bodyPr/>
          <a:lstStyle/>
          <a:p>
            <a:pPr defTabSz="936625"/>
            <a:fld id="{3661633D-F758-4402-BAC6-BECEF6880148}" type="slidenum">
              <a:rPr lang="en-US" smtClean="0">
                <a:latin typeface="Arial" pitchFamily="34" charset="0"/>
              </a:rPr>
              <a:pPr defTabSz="936625"/>
              <a:t>22</a:t>
            </a:fld>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4"/>
          </p:nvPr>
        </p:nvSpPr>
        <p:spPr>
          <a:xfrm>
            <a:off x="0" y="9120188"/>
            <a:ext cx="3170238" cy="479425"/>
          </a:xfrm>
          <a:prstGeom prst="rect">
            <a:avLst/>
          </a:prstGeom>
        </p:spPr>
        <p:txBody>
          <a:bodyPr/>
          <a:lstStyle/>
          <a:p>
            <a:pPr>
              <a:defRPr/>
            </a:pPr>
            <a:r>
              <a:rPr lang="en-US"/>
              <a:t>CATV TV HFC Theory, Principles, and Architectures, </a:t>
            </a:r>
            <a:r>
              <a:rPr lang="en-US" i="1"/>
              <a:t>Revision: June 2000</a:t>
            </a:r>
          </a:p>
        </p:txBody>
      </p:sp>
      <p:sp>
        <p:nvSpPr>
          <p:cNvPr id="5" name="Rectangle 5"/>
          <p:cNvSpPr>
            <a:spLocks noGrp="1" noChangeArrowheads="1"/>
          </p:cNvSpPr>
          <p:nvPr>
            <p:ph type="sldNum" sz="quarter" idx="5"/>
          </p:nvPr>
        </p:nvSpPr>
        <p:spPr/>
        <p:txBody>
          <a:bodyPr/>
          <a:lstStyle/>
          <a:p>
            <a:pPr algn="l">
              <a:defRPr/>
            </a:pPr>
            <a:endParaRPr lang="en-US" dirty="0"/>
          </a:p>
          <a:p>
            <a:pPr>
              <a:defRPr/>
            </a:pPr>
            <a:r>
              <a:rPr lang="en-US" sz="800" dirty="0">
                <a:latin typeface="Frutiger 55 Roman" charset="0"/>
              </a:rPr>
              <a:t>8-</a:t>
            </a:r>
            <a:fld id="{9F173E7D-D689-4321-9C20-6C5B424976F7}" type="slidenum">
              <a:rPr lang="en-US" sz="800">
                <a:latin typeface="Frutiger 55 Roman" charset="0"/>
              </a:rPr>
              <a:pPr>
                <a:defRPr/>
              </a:pPr>
              <a:t>23</a:t>
            </a:fld>
            <a:endParaRPr lang="en-US" sz="800" dirty="0">
              <a:latin typeface="Frutiger 55 Roman" charset="0"/>
            </a:endParaRPr>
          </a:p>
        </p:txBody>
      </p:sp>
      <p:sp>
        <p:nvSpPr>
          <p:cNvPr id="63492" name="Rectangle 8"/>
          <p:cNvSpPr>
            <a:spLocks noGrp="1" noRot="1" noChangeAspect="1" noChangeArrowheads="1" noTextEdit="1"/>
          </p:cNvSpPr>
          <p:nvPr>
            <p:ph type="sldImg"/>
          </p:nvPr>
        </p:nvSpPr>
        <p:spPr>
          <a:ln/>
        </p:spPr>
      </p:sp>
      <p:sp>
        <p:nvSpPr>
          <p:cNvPr id="63493" name="Rectangle 9"/>
          <p:cNvSpPr>
            <a:spLocks noGrp="1" noChangeArrowheads="1"/>
          </p:cNvSpPr>
          <p:nvPr>
            <p:ph type="body" idx="1"/>
          </p:nvPr>
        </p:nvSpPr>
        <p:spPr>
          <a:noFill/>
          <a:ln/>
        </p:spPr>
        <p:txBody>
          <a:bodyPr/>
          <a:lstStyle/>
          <a:p>
            <a:pPr>
              <a:spcBef>
                <a:spcPct val="0"/>
              </a:spcBef>
            </a:pPr>
            <a:r>
              <a:rPr lang="en-US" altLang="en-US" b="1" smtClean="0">
                <a:latin typeface="Frutiger 55 Roman" charset="0"/>
              </a:rPr>
              <a:t>Noise Power Ratio (NPR)</a:t>
            </a:r>
          </a:p>
          <a:p>
            <a:pPr>
              <a:spcBef>
                <a:spcPts val="638"/>
              </a:spcBef>
            </a:pPr>
            <a:r>
              <a:rPr lang="en-US" altLang="en-US" smtClean="0">
                <a:latin typeface="Frutiger 55 Roman" charset="0"/>
              </a:rPr>
              <a:t>By varying the input RF level to a transmitter, a noise power ratio (NPR) curve using the noise-in-slot test can be acquired.  The noise-in-the-slot test allows us to measure its signal to noise plus intermodulation ratio. </a:t>
            </a:r>
          </a:p>
          <a:p>
            <a:pPr>
              <a:spcBef>
                <a:spcPts val="638"/>
              </a:spcBef>
            </a:pPr>
            <a:r>
              <a:rPr lang="en-US" altLang="en-US" smtClean="0">
                <a:latin typeface="Frutiger 55 Roman" charset="0"/>
              </a:rPr>
              <a:t>A later slide in this presentation will show a typical NPR curve.  This curve typically has the signal to noise plus intermodulation S/(N+I) increasing with increasing RF input level.  It will reach a plateau where the S/(N+I) will no longer increase but decrease with increasing RF input level.  At this point, the noise and intermodulation effects will start dominating the signal.</a:t>
            </a:r>
          </a:p>
          <a:p>
            <a:pPr>
              <a:spcBef>
                <a:spcPts val="638"/>
              </a:spcBef>
            </a:pPr>
            <a:r>
              <a:rPr lang="en-US" altLang="en-US" smtClean="0">
                <a:latin typeface="Frutiger 55 Roman" charset="0"/>
              </a:rPr>
              <a:t>For the dynamic range measurement, the noise power ratio curve is used.  From the NPR curve, there will be two points meeting a specified performance level on both sides of the curve. The distance between these two points is the transmitter’s input dynamic range in dB.</a:t>
            </a:r>
            <a:endParaRPr lang="en-US" altLang="en-US" b="1" smtClean="0">
              <a:latin typeface="Frutiger 55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4"/>
          </p:nvPr>
        </p:nvSpPr>
        <p:spPr>
          <a:xfrm>
            <a:off x="0" y="9120188"/>
            <a:ext cx="3170238" cy="479425"/>
          </a:xfrm>
          <a:prstGeom prst="rect">
            <a:avLst/>
          </a:prstGeom>
        </p:spPr>
        <p:txBody>
          <a:bodyPr/>
          <a:lstStyle/>
          <a:p>
            <a:pPr>
              <a:defRPr/>
            </a:pPr>
            <a:r>
              <a:rPr lang="en-US"/>
              <a:t>CATV TV HFC Theory, Principles, and Architectures, </a:t>
            </a:r>
            <a:r>
              <a:rPr lang="en-US" i="1"/>
              <a:t>Revision: June 2000</a:t>
            </a:r>
          </a:p>
        </p:txBody>
      </p:sp>
      <p:sp>
        <p:nvSpPr>
          <p:cNvPr id="5" name="Rectangle 5"/>
          <p:cNvSpPr>
            <a:spLocks noGrp="1" noChangeArrowheads="1"/>
          </p:cNvSpPr>
          <p:nvPr>
            <p:ph type="sldNum" sz="quarter" idx="5"/>
          </p:nvPr>
        </p:nvSpPr>
        <p:spPr/>
        <p:txBody>
          <a:bodyPr/>
          <a:lstStyle/>
          <a:p>
            <a:pPr algn="l">
              <a:defRPr/>
            </a:pPr>
            <a:endParaRPr lang="en-US" dirty="0"/>
          </a:p>
          <a:p>
            <a:pPr>
              <a:defRPr/>
            </a:pPr>
            <a:r>
              <a:rPr lang="en-US" sz="800" dirty="0">
                <a:latin typeface="Frutiger 55 Roman" charset="0"/>
              </a:rPr>
              <a:t>8-</a:t>
            </a:r>
            <a:fld id="{EDA360B3-6D6B-4D1B-B5BD-8F0E888B7D40}" type="slidenum">
              <a:rPr lang="en-US" sz="800">
                <a:latin typeface="Frutiger 55 Roman" charset="0"/>
              </a:rPr>
              <a:pPr>
                <a:defRPr/>
              </a:pPr>
              <a:t>24</a:t>
            </a:fld>
            <a:endParaRPr lang="en-US" sz="800" dirty="0">
              <a:latin typeface="Frutiger 55 Roman" charset="0"/>
            </a:endParaRPr>
          </a:p>
        </p:txBody>
      </p:sp>
      <p:sp>
        <p:nvSpPr>
          <p:cNvPr id="64516" name="Rectangle 4"/>
          <p:cNvSpPr>
            <a:spLocks noGrp="1" noRot="1" noChangeAspect="1" noChangeArrowheads="1" noTextEdit="1"/>
          </p:cNvSpPr>
          <p:nvPr>
            <p:ph type="sldImg"/>
          </p:nvPr>
        </p:nvSpPr>
        <p:spPr>
          <a:ln/>
        </p:spPr>
      </p:sp>
      <p:sp>
        <p:nvSpPr>
          <p:cNvPr id="64517" name="Rectangle 5"/>
          <p:cNvSpPr>
            <a:spLocks noGrp="1" noChangeArrowheads="1"/>
          </p:cNvSpPr>
          <p:nvPr>
            <p:ph type="body" idx="1"/>
          </p:nvPr>
        </p:nvSpPr>
        <p:spPr>
          <a:noFill/>
          <a:ln/>
        </p:spPr>
        <p:txBody>
          <a:bodyPr/>
          <a:lstStyle/>
          <a:p>
            <a:pPr>
              <a:spcBef>
                <a:spcPct val="0"/>
              </a:spcBef>
            </a:pPr>
            <a:r>
              <a:rPr lang="en-US" altLang="en-US" b="1" smtClean="0">
                <a:latin typeface="Frutiger 55 Roman" charset="0"/>
              </a:rPr>
              <a:t>Noise-In-The-Slot Measurement Test Signal</a:t>
            </a:r>
          </a:p>
          <a:p>
            <a:pPr>
              <a:spcBef>
                <a:spcPts val="638"/>
              </a:spcBef>
            </a:pPr>
            <a:r>
              <a:rPr lang="en-US" altLang="en-US" smtClean="0">
                <a:latin typeface="Frutiger 55 Roman" charset="0"/>
              </a:rPr>
              <a:t>This slide illustrates the type of input signal required for performing a noise-in-the-slot test.  A white noise signal is bandpass filtered to depict your return path bandwidth, 5 to 40 MHz or 5 to 200 MHz.  Typically this signal is filtered for 5 to 40 MHz.  (A white noise signal is used to represent data loading.) The test signal is then passed through a notch filter.  The resulting signal, as shown in the above slide, gives the measuring points (A/B) for the S/(N+I).  This measurement is also called the noise power ratio.</a:t>
            </a:r>
            <a:endParaRPr lang="en-US" altLang="en-US" b="1" smtClean="0">
              <a:latin typeface="Frutiger 55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4"/>
          </p:nvPr>
        </p:nvSpPr>
        <p:spPr>
          <a:xfrm>
            <a:off x="0" y="9120188"/>
            <a:ext cx="3170238" cy="479425"/>
          </a:xfrm>
          <a:prstGeom prst="rect">
            <a:avLst/>
          </a:prstGeom>
        </p:spPr>
        <p:txBody>
          <a:bodyPr/>
          <a:lstStyle/>
          <a:p>
            <a:pPr>
              <a:defRPr/>
            </a:pPr>
            <a:r>
              <a:rPr lang="en-US"/>
              <a:t>CATV TV HFC Theory, Principles, and Architectures, </a:t>
            </a:r>
            <a:r>
              <a:rPr lang="en-US" i="1"/>
              <a:t>Revision: June 2000</a:t>
            </a:r>
          </a:p>
        </p:txBody>
      </p:sp>
      <p:sp>
        <p:nvSpPr>
          <p:cNvPr id="5" name="Rectangle 5"/>
          <p:cNvSpPr>
            <a:spLocks noGrp="1" noChangeArrowheads="1"/>
          </p:cNvSpPr>
          <p:nvPr>
            <p:ph type="sldNum" sz="quarter" idx="5"/>
          </p:nvPr>
        </p:nvSpPr>
        <p:spPr/>
        <p:txBody>
          <a:bodyPr/>
          <a:lstStyle/>
          <a:p>
            <a:pPr algn="l">
              <a:defRPr/>
            </a:pPr>
            <a:endParaRPr lang="en-US" dirty="0"/>
          </a:p>
          <a:p>
            <a:pPr>
              <a:defRPr/>
            </a:pPr>
            <a:r>
              <a:rPr lang="en-US" sz="800" dirty="0">
                <a:latin typeface="Frutiger 55 Roman" charset="0"/>
              </a:rPr>
              <a:t>8-</a:t>
            </a:r>
            <a:fld id="{BE33C09B-983E-40C9-9331-C6DD54901E42}" type="slidenum">
              <a:rPr lang="en-US" sz="800">
                <a:latin typeface="Frutiger 55 Roman" charset="0"/>
              </a:rPr>
              <a:pPr>
                <a:defRPr/>
              </a:pPr>
              <a:t>25</a:t>
            </a:fld>
            <a:endParaRPr lang="en-US" sz="800" dirty="0">
              <a:latin typeface="Frutiger 55 Roman" charset="0"/>
            </a:endParaRPr>
          </a:p>
        </p:txBody>
      </p:sp>
      <p:sp>
        <p:nvSpPr>
          <p:cNvPr id="65540" name="Rectangle 4"/>
          <p:cNvSpPr>
            <a:spLocks noGrp="1" noRot="1" noChangeAspect="1" noChangeArrowheads="1" noTextEdit="1"/>
          </p:cNvSpPr>
          <p:nvPr>
            <p:ph type="sldImg"/>
          </p:nvPr>
        </p:nvSpPr>
        <p:spPr>
          <a:ln/>
        </p:spPr>
      </p:sp>
      <p:sp>
        <p:nvSpPr>
          <p:cNvPr id="65541" name="Rectangle 5"/>
          <p:cNvSpPr>
            <a:spLocks noGrp="1" noChangeArrowheads="1"/>
          </p:cNvSpPr>
          <p:nvPr>
            <p:ph type="body" idx="1"/>
          </p:nvPr>
        </p:nvSpPr>
        <p:spPr>
          <a:noFill/>
          <a:ln/>
        </p:spPr>
        <p:txBody>
          <a:bodyPr/>
          <a:lstStyle/>
          <a:p>
            <a:pPr>
              <a:spcBef>
                <a:spcPct val="0"/>
              </a:spcBef>
            </a:pPr>
            <a:r>
              <a:rPr lang="en-US" altLang="en-US" b="1" smtClean="0">
                <a:latin typeface="Frutiger 55 Roman" charset="0"/>
              </a:rPr>
              <a:t>Noise-In-The-Slot Measurement Method</a:t>
            </a:r>
          </a:p>
          <a:p>
            <a:pPr>
              <a:spcBef>
                <a:spcPts val="638"/>
              </a:spcBef>
            </a:pPr>
            <a:r>
              <a:rPr lang="en-US" altLang="en-US" smtClean="0">
                <a:latin typeface="Frutiger 55 Roman" charset="0"/>
              </a:rPr>
              <a:t>This diagram is the noise-in-the-slot test set-up. Note that the notch filter used is 22.5 MHz for a 5-40 MHz return bandwidth.  This is where the worst-case intermodulation effects occur.  The notch filter should have at least 60 dB suppression. The notched signal is then sent to the device under test (DUT).</a:t>
            </a:r>
          </a:p>
          <a:p>
            <a:pPr>
              <a:spcBef>
                <a:spcPts val="638"/>
              </a:spcBef>
            </a:pPr>
            <a:r>
              <a:rPr lang="en-US" altLang="en-US" smtClean="0">
                <a:latin typeface="Frutiger 55 Roman" charset="0"/>
              </a:rPr>
              <a:t>The DUT’s output is bandpass filtered and sent to a spectrum analyzer.  The spectrum analyzer can measure the levels for noise in the slot (B) and the output power outside the slot (A).  This will give a noise power ratio (10 log A/B) value.  By varying the input power range of the test signal, a NPR curve is achieved.</a:t>
            </a:r>
          </a:p>
          <a:p>
            <a:pPr>
              <a:spcBef>
                <a:spcPts val="638"/>
              </a:spcBef>
            </a:pPr>
            <a:r>
              <a:rPr lang="en-US" altLang="en-US" smtClean="0">
                <a:latin typeface="Frutiger 55 Roman" charset="0"/>
              </a:rPr>
              <a:t>Note that the slot will fill up with both noise and intermodulation (second and third order harmonics) with increasing input level. </a:t>
            </a:r>
            <a:endParaRPr lang="en-US" altLang="en-US" smtClean="0">
              <a:latin typeface="Century Schoolbook" pitchFamily="18" charset="0"/>
            </a:endParaRPr>
          </a:p>
          <a:p>
            <a:pPr>
              <a:spcBef>
                <a:spcPct val="0"/>
              </a:spcBef>
            </a:pPr>
            <a:endParaRPr lang="en-US" altLang="en-US" b="1" smtClean="0">
              <a:latin typeface="Frutiger 55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4"/>
          </p:nvPr>
        </p:nvSpPr>
        <p:spPr>
          <a:xfrm>
            <a:off x="0" y="9120188"/>
            <a:ext cx="3170238" cy="479425"/>
          </a:xfrm>
          <a:prstGeom prst="rect">
            <a:avLst/>
          </a:prstGeom>
        </p:spPr>
        <p:txBody>
          <a:bodyPr/>
          <a:lstStyle/>
          <a:p>
            <a:pPr>
              <a:defRPr/>
            </a:pPr>
            <a:r>
              <a:rPr lang="en-US"/>
              <a:t>CATV TV HFC Theory, Principles, and Architectures, </a:t>
            </a:r>
            <a:r>
              <a:rPr lang="en-US" i="1"/>
              <a:t>Revision: June 2000</a:t>
            </a:r>
          </a:p>
        </p:txBody>
      </p:sp>
      <p:sp>
        <p:nvSpPr>
          <p:cNvPr id="5" name="Rectangle 5"/>
          <p:cNvSpPr>
            <a:spLocks noGrp="1" noChangeArrowheads="1"/>
          </p:cNvSpPr>
          <p:nvPr>
            <p:ph type="sldNum" sz="quarter" idx="5"/>
          </p:nvPr>
        </p:nvSpPr>
        <p:spPr/>
        <p:txBody>
          <a:bodyPr/>
          <a:lstStyle/>
          <a:p>
            <a:pPr algn="l">
              <a:defRPr/>
            </a:pPr>
            <a:endParaRPr lang="en-US" dirty="0"/>
          </a:p>
          <a:p>
            <a:pPr>
              <a:defRPr/>
            </a:pPr>
            <a:r>
              <a:rPr lang="en-US" sz="800" dirty="0">
                <a:latin typeface="Frutiger 55 Roman" charset="0"/>
              </a:rPr>
              <a:t>8-</a:t>
            </a:r>
            <a:fld id="{EC552E01-FD96-47F7-A93E-64F78494B946}" type="slidenum">
              <a:rPr lang="en-US" sz="800">
                <a:latin typeface="Frutiger 55 Roman" charset="0"/>
              </a:rPr>
              <a:pPr>
                <a:defRPr/>
              </a:pPr>
              <a:t>26</a:t>
            </a:fld>
            <a:endParaRPr lang="en-US" sz="800" dirty="0">
              <a:latin typeface="Frutiger 55 Roman" charset="0"/>
            </a:endParaRPr>
          </a:p>
        </p:txBody>
      </p:sp>
      <p:sp>
        <p:nvSpPr>
          <p:cNvPr id="66564" name="Rectangle 4"/>
          <p:cNvSpPr>
            <a:spLocks noGrp="1" noRot="1" noChangeAspect="1" noChangeArrowheads="1" noTextEdit="1"/>
          </p:cNvSpPr>
          <p:nvPr>
            <p:ph type="sldImg"/>
          </p:nvPr>
        </p:nvSpPr>
        <p:spPr>
          <a:ln/>
        </p:spPr>
      </p:sp>
      <p:sp>
        <p:nvSpPr>
          <p:cNvPr id="66565" name="Rectangle 5"/>
          <p:cNvSpPr>
            <a:spLocks noGrp="1" noChangeArrowheads="1"/>
          </p:cNvSpPr>
          <p:nvPr>
            <p:ph type="body" idx="1"/>
          </p:nvPr>
        </p:nvSpPr>
        <p:spPr>
          <a:noFill/>
          <a:ln/>
        </p:spPr>
        <p:txBody>
          <a:bodyPr/>
          <a:lstStyle/>
          <a:p>
            <a:pPr>
              <a:spcBef>
                <a:spcPct val="0"/>
              </a:spcBef>
            </a:pPr>
            <a:r>
              <a:rPr lang="en-US" altLang="en-US" b="1" smtClean="0">
                <a:latin typeface="Frutiger 55 Roman" charset="0"/>
              </a:rPr>
              <a:t>Noise-In-The-Slot Measurement Gives NPR</a:t>
            </a:r>
          </a:p>
          <a:p>
            <a:pPr>
              <a:spcBef>
                <a:spcPts val="638"/>
              </a:spcBef>
            </a:pPr>
            <a:r>
              <a:rPr lang="en-US" altLang="en-US" smtClean="0">
                <a:latin typeface="Frutiger 55 Roman" charset="0"/>
              </a:rPr>
              <a:t>The result of the noise-in-the-slot tests yields a NPR curve.</a:t>
            </a:r>
          </a:p>
          <a:p>
            <a:pPr>
              <a:spcBef>
                <a:spcPts val="638"/>
              </a:spcBef>
            </a:pPr>
            <a:r>
              <a:rPr lang="en-US" altLang="en-US" smtClean="0">
                <a:latin typeface="Frutiger 55 Roman" charset="0"/>
              </a:rPr>
              <a:t>Suppose that a noise power ratio (S/(N+I)) of greater than 35 dB is required for operation, the input RF level must be between –65 to -50 dBmV/Hz.  (Assuming a 35 MHz bandwidth for 5-40 MHz return, the actual input signal power to the transmitter would be 10log(35000000) + -65 dBmV/Hz = 10.4 dBmV)  Your dynamic range is defined as approximately 15 dB (= -50 - [-65]).  Thus over an input level range of 15 dB, a 35 dB and better NPR performance is achieved.</a:t>
            </a:r>
          </a:p>
          <a:p>
            <a:pPr>
              <a:spcBef>
                <a:spcPts val="638"/>
              </a:spcBef>
            </a:pPr>
            <a:r>
              <a:rPr lang="en-US" altLang="en-US" smtClean="0">
                <a:latin typeface="Frutiger 55 Roman" charset="0"/>
              </a:rPr>
              <a:t>In practice, return path transmitters are set up closer toward the upward slope portion of the NPR curve.  When operated in this region, the transmitter will not suffer a degradation in S/(N+I) in the presence of ingress as long as the total signal is within the transmitter’s dynamic range.  If on the other hand, the ingress is sufficiently strong to increase the total input beyond the transmitter’s dynamic range, the S/(N+I) will degrade.</a:t>
            </a:r>
            <a:endParaRPr lang="en-US" altLang="en-US" b="1" smtClean="0">
              <a:latin typeface="Frutiger 55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4"/>
          </p:nvPr>
        </p:nvSpPr>
        <p:spPr>
          <a:xfrm>
            <a:off x="0" y="9120188"/>
            <a:ext cx="3170238" cy="479425"/>
          </a:xfrm>
          <a:prstGeom prst="rect">
            <a:avLst/>
          </a:prstGeom>
        </p:spPr>
        <p:txBody>
          <a:bodyPr/>
          <a:lstStyle/>
          <a:p>
            <a:pPr>
              <a:defRPr/>
            </a:pPr>
            <a:r>
              <a:rPr lang="en-US"/>
              <a:t>CATV TV HFC Theory, Principles, and Architectures, </a:t>
            </a:r>
            <a:r>
              <a:rPr lang="en-US" i="1"/>
              <a:t>Revision: June 2000</a:t>
            </a:r>
          </a:p>
        </p:txBody>
      </p:sp>
      <p:sp>
        <p:nvSpPr>
          <p:cNvPr id="5" name="Rectangle 5"/>
          <p:cNvSpPr>
            <a:spLocks noGrp="1" noChangeArrowheads="1"/>
          </p:cNvSpPr>
          <p:nvPr>
            <p:ph type="sldNum" sz="quarter" idx="5"/>
          </p:nvPr>
        </p:nvSpPr>
        <p:spPr/>
        <p:txBody>
          <a:bodyPr/>
          <a:lstStyle/>
          <a:p>
            <a:pPr algn="l">
              <a:defRPr/>
            </a:pPr>
            <a:endParaRPr lang="en-US" dirty="0"/>
          </a:p>
          <a:p>
            <a:pPr>
              <a:defRPr/>
            </a:pPr>
            <a:r>
              <a:rPr lang="en-US" sz="800" dirty="0">
                <a:latin typeface="Frutiger 55 Roman" charset="0"/>
              </a:rPr>
              <a:t>8-</a:t>
            </a:r>
            <a:fld id="{15BACCD0-209E-4A5A-BE68-50787353E860}" type="slidenum">
              <a:rPr lang="en-US" sz="800">
                <a:latin typeface="Frutiger 55 Roman" charset="0"/>
              </a:rPr>
              <a:pPr>
                <a:defRPr/>
              </a:pPr>
              <a:t>27</a:t>
            </a:fld>
            <a:endParaRPr lang="en-US" sz="800" dirty="0">
              <a:latin typeface="Frutiger 55 Roman" charset="0"/>
            </a:endParaRPr>
          </a:p>
        </p:txBody>
      </p:sp>
      <p:sp>
        <p:nvSpPr>
          <p:cNvPr id="67588" name="Rectangle 4"/>
          <p:cNvSpPr>
            <a:spLocks noGrp="1" noRot="1" noChangeAspect="1" noChangeArrowheads="1" noTextEdit="1"/>
          </p:cNvSpPr>
          <p:nvPr>
            <p:ph type="sldImg"/>
          </p:nvPr>
        </p:nvSpPr>
        <p:spPr>
          <a:ln/>
        </p:spPr>
      </p:sp>
      <p:sp>
        <p:nvSpPr>
          <p:cNvPr id="67589" name="Rectangle 5"/>
          <p:cNvSpPr>
            <a:spLocks noGrp="1" noChangeArrowheads="1"/>
          </p:cNvSpPr>
          <p:nvPr>
            <p:ph type="body" idx="1"/>
          </p:nvPr>
        </p:nvSpPr>
        <p:spPr>
          <a:noFill/>
          <a:ln/>
        </p:spPr>
        <p:txBody>
          <a:bodyPr/>
          <a:lstStyle/>
          <a:p>
            <a:pPr>
              <a:spcBef>
                <a:spcPct val="0"/>
              </a:spcBef>
            </a:pPr>
            <a:r>
              <a:rPr lang="en-US" altLang="en-US" b="1" smtClean="0">
                <a:latin typeface="Frutiger 55 Roman" charset="0"/>
              </a:rPr>
              <a:t>Setting the Return Level</a:t>
            </a:r>
          </a:p>
          <a:p>
            <a:pPr>
              <a:spcBef>
                <a:spcPts val="638"/>
              </a:spcBef>
            </a:pPr>
            <a:r>
              <a:rPr lang="en-US" altLang="en-US" smtClean="0">
                <a:latin typeface="Frutiger 55 Roman" charset="0"/>
              </a:rPr>
              <a:t>With data or noise loading, it’s best to use the dBmV/Hz.  With discrete carrier loading, these carriers can be easily set by using dBmV/carrier.  Thus for a video return, you actually use a dBmV/carrier rather than the dBmV/Hz setup.</a:t>
            </a:r>
            <a:endParaRPr lang="en-US" altLang="en-US" b="1" smtClean="0">
              <a:latin typeface="Frutiger 55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4"/>
          </p:nvPr>
        </p:nvSpPr>
        <p:spPr>
          <a:xfrm>
            <a:off x="0" y="9120188"/>
            <a:ext cx="3170238" cy="479425"/>
          </a:xfrm>
          <a:prstGeom prst="rect">
            <a:avLst/>
          </a:prstGeom>
        </p:spPr>
        <p:txBody>
          <a:bodyPr/>
          <a:lstStyle/>
          <a:p>
            <a:pPr>
              <a:defRPr/>
            </a:pPr>
            <a:r>
              <a:rPr lang="en-US"/>
              <a:t>CATV TV HFC Theory, Principles, and Architectures, </a:t>
            </a:r>
            <a:r>
              <a:rPr lang="en-US" i="1"/>
              <a:t>Revision: June 2000</a:t>
            </a:r>
          </a:p>
        </p:txBody>
      </p:sp>
      <p:sp>
        <p:nvSpPr>
          <p:cNvPr id="5" name="Rectangle 5"/>
          <p:cNvSpPr>
            <a:spLocks noGrp="1" noChangeArrowheads="1"/>
          </p:cNvSpPr>
          <p:nvPr>
            <p:ph type="sldNum" sz="quarter" idx="5"/>
          </p:nvPr>
        </p:nvSpPr>
        <p:spPr/>
        <p:txBody>
          <a:bodyPr/>
          <a:lstStyle/>
          <a:p>
            <a:pPr algn="l">
              <a:defRPr/>
            </a:pPr>
            <a:endParaRPr lang="en-US" dirty="0"/>
          </a:p>
          <a:p>
            <a:pPr>
              <a:defRPr/>
            </a:pPr>
            <a:r>
              <a:rPr lang="en-US" sz="800" dirty="0">
                <a:latin typeface="Frutiger 55 Roman" charset="0"/>
              </a:rPr>
              <a:t>8-</a:t>
            </a:r>
            <a:fld id="{A9B6312E-91F7-42D9-9F77-F6EA71A80C55}" type="slidenum">
              <a:rPr lang="en-US" sz="800">
                <a:latin typeface="Frutiger 55 Roman" charset="0"/>
              </a:rPr>
              <a:pPr>
                <a:defRPr/>
              </a:pPr>
              <a:t>28</a:t>
            </a:fld>
            <a:endParaRPr lang="en-US" sz="800" dirty="0">
              <a:latin typeface="Frutiger 55 Roman" charset="0"/>
            </a:endParaRPr>
          </a:p>
        </p:txBody>
      </p:sp>
      <p:sp>
        <p:nvSpPr>
          <p:cNvPr id="68612" name="Rectangle 4"/>
          <p:cNvSpPr>
            <a:spLocks noGrp="1" noRot="1" noChangeAspect="1" noChangeArrowheads="1" noTextEdit="1"/>
          </p:cNvSpPr>
          <p:nvPr>
            <p:ph type="sldImg"/>
          </p:nvPr>
        </p:nvSpPr>
        <p:spPr>
          <a:ln/>
        </p:spPr>
      </p:sp>
      <p:sp>
        <p:nvSpPr>
          <p:cNvPr id="68613" name="Rectangle 5"/>
          <p:cNvSpPr>
            <a:spLocks noGrp="1" noChangeArrowheads="1"/>
          </p:cNvSpPr>
          <p:nvPr>
            <p:ph type="body" idx="1"/>
          </p:nvPr>
        </p:nvSpPr>
        <p:spPr>
          <a:noFill/>
          <a:ln/>
        </p:spPr>
        <p:txBody>
          <a:bodyPr/>
          <a:lstStyle/>
          <a:p>
            <a:pPr>
              <a:spcBef>
                <a:spcPct val="0"/>
              </a:spcBef>
            </a:pPr>
            <a:r>
              <a:rPr lang="en-US" altLang="en-US" b="1" smtClean="0">
                <a:latin typeface="Frutiger 55 Roman" charset="0"/>
              </a:rPr>
              <a:t>Watch Out For…</a:t>
            </a:r>
          </a:p>
          <a:p>
            <a:pPr>
              <a:spcBef>
                <a:spcPts val="638"/>
              </a:spcBef>
            </a:pPr>
            <a:r>
              <a:rPr lang="en-US" altLang="en-US" smtClean="0">
                <a:latin typeface="Frutiger 55 Roman" charset="0"/>
              </a:rPr>
              <a:t>Forward and return channels in use causes bleeding and its effect is similar to ingress.  It will add to the amount of power that the return path transmitter sees.  Thus, forward to return isolation of greater than 40 dB is required.  This isolation parameter value is typically part of the node equipment.</a:t>
            </a:r>
          </a:p>
          <a:p>
            <a:pPr>
              <a:spcBef>
                <a:spcPts val="638"/>
              </a:spcBef>
            </a:pPr>
            <a:r>
              <a:rPr lang="en-US" altLang="en-US" smtClean="0">
                <a:latin typeface="Frutiger 55 Roman" charset="0"/>
              </a:rPr>
              <a:t>In measuring the return levels, the average level is a lot lower than the peak level due to the bursty digital modulation.</a:t>
            </a:r>
            <a:endParaRPr lang="en-US" altLang="en-US" b="1" smtClean="0">
              <a:latin typeface="Frutiger 55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4"/>
          </p:nvPr>
        </p:nvSpPr>
        <p:spPr>
          <a:xfrm>
            <a:off x="0" y="9120188"/>
            <a:ext cx="3170238" cy="479425"/>
          </a:xfrm>
          <a:prstGeom prst="rect">
            <a:avLst/>
          </a:prstGeom>
        </p:spPr>
        <p:txBody>
          <a:bodyPr/>
          <a:lstStyle/>
          <a:p>
            <a:pPr>
              <a:defRPr/>
            </a:pPr>
            <a:r>
              <a:rPr lang="en-US"/>
              <a:t>CATV TV HFC Theory, Principles, and Architectures, </a:t>
            </a:r>
            <a:r>
              <a:rPr lang="en-US" i="1"/>
              <a:t>Revision: June 2000</a:t>
            </a:r>
          </a:p>
        </p:txBody>
      </p:sp>
      <p:sp>
        <p:nvSpPr>
          <p:cNvPr id="5" name="Rectangle 5"/>
          <p:cNvSpPr>
            <a:spLocks noGrp="1" noChangeArrowheads="1"/>
          </p:cNvSpPr>
          <p:nvPr>
            <p:ph type="sldNum" sz="quarter" idx="5"/>
          </p:nvPr>
        </p:nvSpPr>
        <p:spPr/>
        <p:txBody>
          <a:bodyPr/>
          <a:lstStyle/>
          <a:p>
            <a:pPr algn="l">
              <a:defRPr/>
            </a:pPr>
            <a:endParaRPr lang="en-US" dirty="0"/>
          </a:p>
          <a:p>
            <a:pPr>
              <a:defRPr/>
            </a:pPr>
            <a:r>
              <a:rPr lang="en-US" sz="800" dirty="0">
                <a:latin typeface="Frutiger 55 Roman" charset="0"/>
              </a:rPr>
              <a:t>8-</a:t>
            </a:r>
            <a:fld id="{CA93F64D-29C5-4CEC-ABB4-C80355DC26D7}" type="slidenum">
              <a:rPr lang="en-US" sz="800">
                <a:latin typeface="Frutiger 55 Roman" charset="0"/>
              </a:rPr>
              <a:pPr>
                <a:defRPr/>
              </a:pPr>
              <a:t>29</a:t>
            </a:fld>
            <a:endParaRPr lang="en-US" sz="800" dirty="0">
              <a:latin typeface="Frutiger 55 Roman" charset="0"/>
            </a:endParaRPr>
          </a:p>
        </p:txBody>
      </p:sp>
      <p:sp>
        <p:nvSpPr>
          <p:cNvPr id="69636" name="Rectangle 6"/>
          <p:cNvSpPr>
            <a:spLocks noGrp="1" noRot="1" noChangeAspect="1" noChangeArrowheads="1" noTextEdit="1"/>
          </p:cNvSpPr>
          <p:nvPr>
            <p:ph type="sldImg"/>
          </p:nvPr>
        </p:nvSpPr>
        <p:spPr>
          <a:ln/>
        </p:spPr>
      </p:sp>
      <p:sp>
        <p:nvSpPr>
          <p:cNvPr id="69637" name="Rectangle 7"/>
          <p:cNvSpPr>
            <a:spLocks noGrp="1" noChangeArrowheads="1"/>
          </p:cNvSpPr>
          <p:nvPr>
            <p:ph type="body" idx="1"/>
          </p:nvPr>
        </p:nvSpPr>
        <p:spPr>
          <a:noFill/>
          <a:ln/>
        </p:spPr>
        <p:txBody>
          <a:bodyPr/>
          <a:lstStyle/>
          <a:p>
            <a:pPr>
              <a:spcBef>
                <a:spcPct val="0"/>
              </a:spcBef>
            </a:pPr>
            <a:r>
              <a:rPr lang="en-US" altLang="en-US" b="1" smtClean="0">
                <a:latin typeface="Frutiger 55 Roman" charset="0"/>
              </a:rPr>
              <a:t>Transmitter Technologies (1)</a:t>
            </a:r>
          </a:p>
          <a:p>
            <a:pPr>
              <a:spcBef>
                <a:spcPts val="638"/>
              </a:spcBef>
            </a:pPr>
            <a:r>
              <a:rPr lang="en-US" altLang="en-US" smtClean="0">
                <a:latin typeface="Frutiger 55 Roman" charset="0"/>
              </a:rPr>
              <a:t>Several return path transmitter technologies and their characteristics will be discussed in the next few slides.</a:t>
            </a:r>
          </a:p>
          <a:p>
            <a:pPr>
              <a:spcBef>
                <a:spcPts val="638"/>
              </a:spcBef>
            </a:pPr>
            <a:r>
              <a:rPr lang="en-US" altLang="en-US" smtClean="0">
                <a:latin typeface="Frutiger 55 Roman" charset="0"/>
              </a:rPr>
              <a:t>The first transmitter for discussion is the Fabry-Perot laser. This laser has been around for some time, and it’s now a very low-cost laser.  It has a high relative intensity noise (RIN) and modest temperature stability.  Most Fabry-Perot lasers have no optical isolators.  As a result, the lasers are sensitive to optical reflections from either connector interfaces or optical fibers.</a:t>
            </a:r>
            <a:endParaRPr lang="en-US" altLang="en-US" b="1" smtClean="0">
              <a:latin typeface="Frutiger 55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pPr defTabSz="936625"/>
            <a:fld id="{2AB57FDC-6BCE-4BB0-839C-510E2CD46954}" type="slidenum">
              <a:rPr lang="en-US" smtClean="0">
                <a:latin typeface="Arial" pitchFamily="34" charset="0"/>
              </a:rPr>
              <a:pPr defTabSz="936625"/>
              <a:t>3</a:t>
            </a:fld>
            <a:endParaRPr lang="en-US" smtClean="0">
              <a:latin typeface="Arial" pitchFamily="34" charset="0"/>
            </a:endParaRPr>
          </a:p>
        </p:txBody>
      </p:sp>
      <p:sp>
        <p:nvSpPr>
          <p:cNvPr id="25602" name="Rectangle 2"/>
          <p:cNvSpPr>
            <a:spLocks noGrp="1" noRot="1" noChangeAspect="1" noChangeArrowheads="1" noTextEdit="1"/>
          </p:cNvSpPr>
          <p:nvPr>
            <p:ph type="sldImg"/>
          </p:nvPr>
        </p:nvSpPr>
        <p:spPr>
          <a:xfrm>
            <a:off x="941388" y="252413"/>
            <a:ext cx="5495925" cy="4121150"/>
          </a:xfrm>
          <a:ln/>
        </p:spPr>
      </p:sp>
      <p:sp>
        <p:nvSpPr>
          <p:cNvPr id="25603"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This diagram shows the fundamental parts of a two-way CATV system.  In the 50-750 MHz downstream path, RF signals from the headend may be transmitted to strategically located nodes via fiber optic cables.  At each node, the optical signals are converted back to RF, and distributed via coaxial cable and amplifiers throughout the service area.  Subscriber drop cables are connected to the coaxial network at taps (not shown) spaced periodically along the feeder cable.</a:t>
            </a:r>
          </a:p>
          <a:p>
            <a:pPr marL="117475" indent="-117475" defTabSz="1068388"/>
            <a:endParaRPr lang="en-US" sz="900" smtClean="0">
              <a:latin typeface="Arial" pitchFamily="34" charset="0"/>
            </a:endParaRPr>
          </a:p>
          <a:p>
            <a:pPr marL="117475" indent="-117475" defTabSz="1068388"/>
            <a:r>
              <a:rPr lang="en-US" sz="900" smtClean="0">
                <a:latin typeface="Arial" pitchFamily="34" charset="0"/>
              </a:rPr>
              <a:t>Upstream signals from each subscriber are transmitted in the 5-42 MHz spectrum through the same coaxial cables and amplifiers used for downstream operation.  These upstream signals are amplified as necessary in circuits located in the amplifier housings (internal diplex filters separate the downstream and upstream signals, and route them to their respective amplifier modules or circuits).</a:t>
            </a:r>
          </a:p>
          <a:p>
            <a:pPr marL="117475" indent="-117475" defTabSz="1068388"/>
            <a:endParaRPr lang="en-US" sz="900" smtClean="0">
              <a:latin typeface="Arial" pitchFamily="34" charset="0"/>
            </a:endParaRPr>
          </a:p>
          <a:p>
            <a:pPr marL="117475" indent="-117475" defTabSz="1068388"/>
            <a:r>
              <a:rPr lang="en-US" sz="900" smtClean="0">
                <a:latin typeface="Arial" pitchFamily="34" charset="0"/>
              </a:rPr>
              <a:t>At the node, the upstream signals are converted to light and transmitted via fiber to the headend.  The outputs of the headend receivers are connected to the respective upstream equipment.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4"/>
          </p:nvPr>
        </p:nvSpPr>
        <p:spPr>
          <a:xfrm>
            <a:off x="0" y="9120188"/>
            <a:ext cx="3170238" cy="479425"/>
          </a:xfrm>
          <a:prstGeom prst="rect">
            <a:avLst/>
          </a:prstGeom>
        </p:spPr>
        <p:txBody>
          <a:bodyPr/>
          <a:lstStyle/>
          <a:p>
            <a:pPr>
              <a:defRPr/>
            </a:pPr>
            <a:r>
              <a:rPr lang="en-US"/>
              <a:t>CATV TV HFC Theory, Principles, and Architectures, </a:t>
            </a:r>
            <a:r>
              <a:rPr lang="en-US" i="1"/>
              <a:t>Revision: June 2000</a:t>
            </a:r>
          </a:p>
        </p:txBody>
      </p:sp>
      <p:sp>
        <p:nvSpPr>
          <p:cNvPr id="5" name="Rectangle 5"/>
          <p:cNvSpPr>
            <a:spLocks noGrp="1" noChangeArrowheads="1"/>
          </p:cNvSpPr>
          <p:nvPr>
            <p:ph type="sldNum" sz="quarter" idx="5"/>
          </p:nvPr>
        </p:nvSpPr>
        <p:spPr/>
        <p:txBody>
          <a:bodyPr/>
          <a:lstStyle/>
          <a:p>
            <a:pPr algn="l">
              <a:defRPr/>
            </a:pPr>
            <a:endParaRPr lang="en-US" dirty="0"/>
          </a:p>
          <a:p>
            <a:pPr>
              <a:defRPr/>
            </a:pPr>
            <a:r>
              <a:rPr lang="en-US" sz="800" dirty="0">
                <a:latin typeface="Frutiger 55 Roman" charset="0"/>
              </a:rPr>
              <a:t>8-</a:t>
            </a:r>
            <a:fld id="{95F2A052-B5F3-49A0-A0E4-3B117BB34CA3}" type="slidenum">
              <a:rPr lang="en-US" sz="800">
                <a:latin typeface="Frutiger 55 Roman" charset="0"/>
              </a:rPr>
              <a:pPr>
                <a:defRPr/>
              </a:pPr>
              <a:t>30</a:t>
            </a:fld>
            <a:endParaRPr lang="en-US" sz="800" dirty="0">
              <a:latin typeface="Frutiger 55 Roman" charset="0"/>
            </a:endParaRPr>
          </a:p>
        </p:txBody>
      </p:sp>
      <p:sp>
        <p:nvSpPr>
          <p:cNvPr id="70660" name="Rectangle 4"/>
          <p:cNvSpPr>
            <a:spLocks noGrp="1" noRot="1" noChangeAspect="1" noChangeArrowheads="1" noTextEdit="1"/>
          </p:cNvSpPr>
          <p:nvPr>
            <p:ph type="sldImg"/>
          </p:nvPr>
        </p:nvSpPr>
        <p:spPr>
          <a:ln/>
        </p:spPr>
      </p:sp>
      <p:sp>
        <p:nvSpPr>
          <p:cNvPr id="70661" name="Rectangle 5"/>
          <p:cNvSpPr>
            <a:spLocks noGrp="1" noChangeArrowheads="1"/>
          </p:cNvSpPr>
          <p:nvPr>
            <p:ph type="body" idx="1"/>
          </p:nvPr>
        </p:nvSpPr>
        <p:spPr>
          <a:noFill/>
          <a:ln/>
        </p:spPr>
        <p:txBody>
          <a:bodyPr/>
          <a:lstStyle/>
          <a:p>
            <a:pPr>
              <a:spcBef>
                <a:spcPct val="0"/>
              </a:spcBef>
            </a:pPr>
            <a:r>
              <a:rPr lang="en-US" altLang="en-US" b="1" smtClean="0">
                <a:latin typeface="Frutiger 55 Roman" charset="0"/>
              </a:rPr>
              <a:t>Transmitter Technologies (2)</a:t>
            </a:r>
          </a:p>
          <a:p>
            <a:pPr>
              <a:spcBef>
                <a:spcPts val="638"/>
              </a:spcBef>
            </a:pPr>
            <a:r>
              <a:rPr lang="en-US" altLang="en-US" smtClean="0">
                <a:latin typeface="Frutiger 55 Roman" charset="0"/>
              </a:rPr>
              <a:t>The Distributed Feedback (DFB) laser is a newer technology than the Fabry-Perot.  This laser has a higher cost, better RIN noise, and lower noise when compared to the Fabry-Perot.</a:t>
            </a:r>
          </a:p>
          <a:p>
            <a:pPr>
              <a:spcBef>
                <a:spcPts val="638"/>
              </a:spcBef>
            </a:pPr>
            <a:r>
              <a:rPr lang="en-US" altLang="en-US" smtClean="0">
                <a:latin typeface="Frutiger 55 Roman" charset="0"/>
              </a:rPr>
              <a:t>An uncooled DFB laser has modest temperature stability. An uncontrolled temperature environment such as the inside of the node is where temperatures can range from very hot to extremely cold. The range can be from –40ºC to 60ºC.</a:t>
            </a:r>
            <a:endParaRPr lang="en-US" altLang="en-US" b="1" smtClean="0">
              <a:latin typeface="Frutiger 55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4"/>
          </p:nvPr>
        </p:nvSpPr>
        <p:spPr>
          <a:xfrm>
            <a:off x="0" y="9120188"/>
            <a:ext cx="3170238" cy="479425"/>
          </a:xfrm>
          <a:prstGeom prst="rect">
            <a:avLst/>
          </a:prstGeom>
        </p:spPr>
        <p:txBody>
          <a:bodyPr/>
          <a:lstStyle/>
          <a:p>
            <a:pPr>
              <a:defRPr/>
            </a:pPr>
            <a:r>
              <a:rPr lang="en-US"/>
              <a:t>CATV TV HFC Theory, Principles, and Architectures, </a:t>
            </a:r>
            <a:r>
              <a:rPr lang="en-US" i="1"/>
              <a:t>Revision: June 2000</a:t>
            </a:r>
          </a:p>
        </p:txBody>
      </p:sp>
      <p:sp>
        <p:nvSpPr>
          <p:cNvPr id="5" name="Rectangle 5"/>
          <p:cNvSpPr>
            <a:spLocks noGrp="1" noChangeArrowheads="1"/>
          </p:cNvSpPr>
          <p:nvPr>
            <p:ph type="sldNum" sz="quarter" idx="5"/>
          </p:nvPr>
        </p:nvSpPr>
        <p:spPr/>
        <p:txBody>
          <a:bodyPr/>
          <a:lstStyle/>
          <a:p>
            <a:pPr algn="l">
              <a:defRPr/>
            </a:pPr>
            <a:endParaRPr lang="en-US" dirty="0"/>
          </a:p>
          <a:p>
            <a:pPr>
              <a:defRPr/>
            </a:pPr>
            <a:r>
              <a:rPr lang="en-US" sz="800" dirty="0">
                <a:latin typeface="Frutiger 55 Roman" charset="0"/>
              </a:rPr>
              <a:t>8-</a:t>
            </a:r>
            <a:fld id="{5BFBF247-DE04-4DB2-BE49-A12558F7D9B1}" type="slidenum">
              <a:rPr lang="en-US" sz="800">
                <a:latin typeface="Frutiger 55 Roman" charset="0"/>
              </a:rPr>
              <a:pPr>
                <a:defRPr/>
              </a:pPr>
              <a:t>31</a:t>
            </a:fld>
            <a:endParaRPr lang="en-US" sz="800" dirty="0">
              <a:latin typeface="Frutiger 55 Roman" charset="0"/>
            </a:endParaRPr>
          </a:p>
        </p:txBody>
      </p:sp>
      <p:sp>
        <p:nvSpPr>
          <p:cNvPr id="71684" name="Rectangle 4"/>
          <p:cNvSpPr>
            <a:spLocks noGrp="1" noRot="1" noChangeAspect="1" noChangeArrowheads="1" noTextEdit="1"/>
          </p:cNvSpPr>
          <p:nvPr>
            <p:ph type="sldImg"/>
          </p:nvPr>
        </p:nvSpPr>
        <p:spPr>
          <a:ln/>
        </p:spPr>
      </p:sp>
      <p:sp>
        <p:nvSpPr>
          <p:cNvPr id="71685" name="Rectangle 5"/>
          <p:cNvSpPr>
            <a:spLocks noGrp="1" noChangeArrowheads="1"/>
          </p:cNvSpPr>
          <p:nvPr>
            <p:ph type="body" idx="1"/>
          </p:nvPr>
        </p:nvSpPr>
        <p:spPr>
          <a:noFill/>
          <a:ln/>
        </p:spPr>
        <p:txBody>
          <a:bodyPr/>
          <a:lstStyle/>
          <a:p>
            <a:pPr>
              <a:spcBef>
                <a:spcPct val="0"/>
              </a:spcBef>
            </a:pPr>
            <a:r>
              <a:rPr lang="en-US" altLang="en-US" b="1" smtClean="0">
                <a:latin typeface="Frutiger 55 Roman" charset="0"/>
              </a:rPr>
              <a:t>Transmitter Technologies (3)</a:t>
            </a:r>
          </a:p>
          <a:p>
            <a:pPr>
              <a:spcBef>
                <a:spcPts val="638"/>
              </a:spcBef>
            </a:pPr>
            <a:r>
              <a:rPr lang="en-US" altLang="en-US" smtClean="0">
                <a:latin typeface="Frutiger 55 Roman" charset="0"/>
              </a:rPr>
              <a:t>Temperature controlled DFB lasers are considered ‘cooled’ DFBs.  The laser’s temperature is kept stable via a cooler, and not allowed to drift.  This cooled DFB laser also provides the lowest noise and best performance.  Unfortunately with the addition of the cooler, this type of transmitter has the highest cost.</a:t>
            </a:r>
          </a:p>
          <a:p>
            <a:pPr>
              <a:spcBef>
                <a:spcPts val="638"/>
              </a:spcBef>
            </a:pPr>
            <a:r>
              <a:rPr lang="en-US" altLang="en-US" smtClean="0">
                <a:latin typeface="Frutiger 55 Roman" charset="0"/>
              </a:rPr>
              <a:t>All three of the previously discussed lasers are still used today.  Each meets a specific application requirement.</a:t>
            </a:r>
          </a:p>
          <a:p>
            <a:pPr>
              <a:spcBef>
                <a:spcPts val="638"/>
              </a:spcBef>
            </a:pPr>
            <a:endParaRPr lang="en-US" altLang="en-US" b="1" smtClean="0">
              <a:latin typeface="Frutiger 55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4"/>
          </p:nvPr>
        </p:nvSpPr>
        <p:spPr>
          <a:xfrm>
            <a:off x="0" y="9120188"/>
            <a:ext cx="3170238" cy="479425"/>
          </a:xfrm>
          <a:prstGeom prst="rect">
            <a:avLst/>
          </a:prstGeom>
        </p:spPr>
        <p:txBody>
          <a:bodyPr/>
          <a:lstStyle/>
          <a:p>
            <a:pPr>
              <a:defRPr/>
            </a:pPr>
            <a:r>
              <a:rPr lang="en-US"/>
              <a:t>CATV TV HFC Theory, Principles, and Architectures, </a:t>
            </a:r>
            <a:r>
              <a:rPr lang="en-US" i="1"/>
              <a:t>Revision: June 2000</a:t>
            </a:r>
          </a:p>
        </p:txBody>
      </p:sp>
      <p:sp>
        <p:nvSpPr>
          <p:cNvPr id="5" name="Rectangle 5"/>
          <p:cNvSpPr>
            <a:spLocks noGrp="1" noChangeArrowheads="1"/>
          </p:cNvSpPr>
          <p:nvPr>
            <p:ph type="sldNum" sz="quarter" idx="5"/>
          </p:nvPr>
        </p:nvSpPr>
        <p:spPr/>
        <p:txBody>
          <a:bodyPr/>
          <a:lstStyle/>
          <a:p>
            <a:pPr algn="l">
              <a:defRPr/>
            </a:pPr>
            <a:endParaRPr lang="en-US" dirty="0"/>
          </a:p>
          <a:p>
            <a:pPr>
              <a:defRPr/>
            </a:pPr>
            <a:r>
              <a:rPr lang="en-US" sz="800" dirty="0">
                <a:latin typeface="Frutiger 55 Roman" charset="0"/>
              </a:rPr>
              <a:t>8-</a:t>
            </a:r>
            <a:fld id="{5BFBF247-DE04-4DB2-BE49-A12558F7D9B1}" type="slidenum">
              <a:rPr lang="en-US" sz="800">
                <a:latin typeface="Frutiger 55 Roman" charset="0"/>
              </a:rPr>
              <a:pPr>
                <a:defRPr/>
              </a:pPr>
              <a:t>32</a:t>
            </a:fld>
            <a:endParaRPr lang="en-US" sz="800" dirty="0">
              <a:latin typeface="Frutiger 55 Roman" charset="0"/>
            </a:endParaRPr>
          </a:p>
        </p:txBody>
      </p:sp>
      <p:sp>
        <p:nvSpPr>
          <p:cNvPr id="71684" name="Rectangle 4"/>
          <p:cNvSpPr>
            <a:spLocks noGrp="1" noRot="1" noChangeAspect="1" noChangeArrowheads="1" noTextEdit="1"/>
          </p:cNvSpPr>
          <p:nvPr>
            <p:ph type="sldImg"/>
          </p:nvPr>
        </p:nvSpPr>
        <p:spPr>
          <a:ln/>
        </p:spPr>
      </p:sp>
      <p:sp>
        <p:nvSpPr>
          <p:cNvPr id="71685" name="Rectangle 5"/>
          <p:cNvSpPr>
            <a:spLocks noGrp="1" noChangeArrowheads="1"/>
          </p:cNvSpPr>
          <p:nvPr>
            <p:ph type="body" idx="1"/>
          </p:nvPr>
        </p:nvSpPr>
        <p:spPr>
          <a:noFill/>
          <a:ln/>
        </p:spPr>
        <p:txBody>
          <a:bodyPr/>
          <a:lstStyle/>
          <a:p>
            <a:pPr>
              <a:spcBef>
                <a:spcPct val="0"/>
              </a:spcBef>
            </a:pPr>
            <a:r>
              <a:rPr lang="en-US" altLang="en-US" b="1" smtClean="0">
                <a:latin typeface="Frutiger 55 Roman" charset="0"/>
              </a:rPr>
              <a:t>Transmitter Technologies (3)</a:t>
            </a:r>
          </a:p>
          <a:p>
            <a:pPr>
              <a:spcBef>
                <a:spcPts val="638"/>
              </a:spcBef>
            </a:pPr>
            <a:r>
              <a:rPr lang="en-US" altLang="en-US" smtClean="0">
                <a:latin typeface="Frutiger 55 Roman" charset="0"/>
              </a:rPr>
              <a:t>Temperature controlled DFB lasers are considered ‘cooled’ DFBs.  The laser’s temperature is kept stable via a cooler, and not allowed to drift.  This cooled DFB laser also provides the lowest noise and best performance.  Unfortunately with the addition of the cooler, this type of transmitter has the highest cost.</a:t>
            </a:r>
          </a:p>
          <a:p>
            <a:pPr>
              <a:spcBef>
                <a:spcPts val="638"/>
              </a:spcBef>
            </a:pPr>
            <a:r>
              <a:rPr lang="en-US" altLang="en-US" smtClean="0">
                <a:latin typeface="Frutiger 55 Roman" charset="0"/>
              </a:rPr>
              <a:t>All three of the previously discussed lasers are still used today.  Each meets a specific application requirement.</a:t>
            </a:r>
          </a:p>
          <a:p>
            <a:pPr>
              <a:spcBef>
                <a:spcPts val="638"/>
              </a:spcBef>
            </a:pPr>
            <a:endParaRPr lang="en-US" altLang="en-US" b="1" smtClean="0">
              <a:latin typeface="Frutiger 55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4"/>
          </p:nvPr>
        </p:nvSpPr>
        <p:spPr>
          <a:xfrm>
            <a:off x="0" y="9120188"/>
            <a:ext cx="3170238" cy="479425"/>
          </a:xfrm>
          <a:prstGeom prst="rect">
            <a:avLst/>
          </a:prstGeom>
        </p:spPr>
        <p:txBody>
          <a:bodyPr/>
          <a:lstStyle/>
          <a:p>
            <a:pPr>
              <a:defRPr/>
            </a:pPr>
            <a:r>
              <a:rPr lang="en-US"/>
              <a:t>CATV TV HFC Theory, Principles, and Architectures, </a:t>
            </a:r>
            <a:r>
              <a:rPr lang="en-US" i="1"/>
              <a:t>Revision: June 2000</a:t>
            </a:r>
          </a:p>
        </p:txBody>
      </p:sp>
      <p:sp>
        <p:nvSpPr>
          <p:cNvPr id="5" name="Rectangle 5"/>
          <p:cNvSpPr>
            <a:spLocks noGrp="1" noChangeArrowheads="1"/>
          </p:cNvSpPr>
          <p:nvPr>
            <p:ph type="sldNum" sz="quarter" idx="5"/>
          </p:nvPr>
        </p:nvSpPr>
        <p:spPr/>
        <p:txBody>
          <a:bodyPr/>
          <a:lstStyle/>
          <a:p>
            <a:pPr algn="l">
              <a:defRPr/>
            </a:pPr>
            <a:endParaRPr lang="en-US" dirty="0"/>
          </a:p>
          <a:p>
            <a:pPr>
              <a:defRPr/>
            </a:pPr>
            <a:r>
              <a:rPr lang="en-US" sz="800" dirty="0">
                <a:latin typeface="Frutiger 55 Roman" charset="0"/>
              </a:rPr>
              <a:t>8-</a:t>
            </a:r>
            <a:fld id="{CDC5A1A6-C23B-427B-BEF8-774DB1F6A53B}" type="slidenum">
              <a:rPr lang="en-US" sz="800">
                <a:latin typeface="Frutiger 55 Roman" charset="0"/>
              </a:rPr>
              <a:pPr>
                <a:defRPr/>
              </a:pPr>
              <a:t>33</a:t>
            </a:fld>
            <a:endParaRPr lang="en-US" sz="800" dirty="0">
              <a:latin typeface="Frutiger 55 Roman" charset="0"/>
            </a:endParaRPr>
          </a:p>
        </p:txBody>
      </p:sp>
      <p:sp>
        <p:nvSpPr>
          <p:cNvPr id="73732" name="Rectangle 6"/>
          <p:cNvSpPr>
            <a:spLocks noGrp="1" noRot="1" noChangeAspect="1" noChangeArrowheads="1" noTextEdit="1"/>
          </p:cNvSpPr>
          <p:nvPr>
            <p:ph type="sldImg"/>
          </p:nvPr>
        </p:nvSpPr>
        <p:spPr>
          <a:ln/>
        </p:spPr>
      </p:sp>
      <p:sp>
        <p:nvSpPr>
          <p:cNvPr id="73733" name="Rectangle 7"/>
          <p:cNvSpPr>
            <a:spLocks noGrp="1" noChangeArrowheads="1"/>
          </p:cNvSpPr>
          <p:nvPr>
            <p:ph type="body" idx="1"/>
          </p:nvPr>
        </p:nvSpPr>
        <p:spPr>
          <a:noFill/>
          <a:ln/>
        </p:spPr>
        <p:txBody>
          <a:bodyPr/>
          <a:lstStyle/>
          <a:p>
            <a:pPr>
              <a:spcBef>
                <a:spcPct val="0"/>
              </a:spcBef>
            </a:pPr>
            <a:r>
              <a:rPr lang="en-US" altLang="en-US" b="1" smtClean="0">
                <a:latin typeface="Frutiger 55 Roman" charset="0"/>
              </a:rPr>
              <a:t>Transmitter Technologies (4)</a:t>
            </a:r>
          </a:p>
          <a:p>
            <a:pPr>
              <a:spcBef>
                <a:spcPts val="638"/>
              </a:spcBef>
            </a:pPr>
            <a:r>
              <a:rPr lang="en-US" altLang="en-US" smtClean="0">
                <a:latin typeface="Frutiger 55 Roman" charset="0"/>
              </a:rPr>
              <a:t>The fourth type of return path transmitters is digital.  Since it’s a fairly new technology, the item has a high cost.  Supply and demand will eventually make the relative cost come down.</a:t>
            </a:r>
          </a:p>
          <a:p>
            <a:pPr>
              <a:spcBef>
                <a:spcPts val="638"/>
              </a:spcBef>
            </a:pPr>
            <a:r>
              <a:rPr lang="en-US" altLang="en-US" smtClean="0">
                <a:latin typeface="Frutiger 55 Roman" charset="0"/>
              </a:rPr>
              <a:t>The performance is constant and independent of link loss over the operating range of the receiver.  DFB and FP lasers’ output power and performance are limited to the amount of fiber placed in front of these devices. With a digital laser, performance is constant over a wider range of link budgets. </a:t>
            </a:r>
            <a:endParaRPr lang="en-US" altLang="en-US" b="1" smtClean="0">
              <a:latin typeface="Frutiger 55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4"/>
          </p:nvPr>
        </p:nvSpPr>
        <p:spPr>
          <a:xfrm>
            <a:off x="0" y="9120188"/>
            <a:ext cx="3170238" cy="479425"/>
          </a:xfrm>
          <a:prstGeom prst="rect">
            <a:avLst/>
          </a:prstGeom>
        </p:spPr>
        <p:txBody>
          <a:bodyPr/>
          <a:lstStyle/>
          <a:p>
            <a:pPr>
              <a:defRPr/>
            </a:pPr>
            <a:r>
              <a:rPr lang="en-US"/>
              <a:t>CATV TV HFC Theory, Principles, and Architectures, </a:t>
            </a:r>
            <a:r>
              <a:rPr lang="en-US" i="1"/>
              <a:t>Revision: June 2000</a:t>
            </a:r>
          </a:p>
        </p:txBody>
      </p:sp>
      <p:sp>
        <p:nvSpPr>
          <p:cNvPr id="5" name="Rectangle 5"/>
          <p:cNvSpPr>
            <a:spLocks noGrp="1" noChangeArrowheads="1"/>
          </p:cNvSpPr>
          <p:nvPr>
            <p:ph type="sldNum" sz="quarter" idx="5"/>
          </p:nvPr>
        </p:nvSpPr>
        <p:spPr/>
        <p:txBody>
          <a:bodyPr/>
          <a:lstStyle/>
          <a:p>
            <a:pPr algn="l">
              <a:defRPr/>
            </a:pPr>
            <a:endParaRPr lang="en-US" dirty="0"/>
          </a:p>
          <a:p>
            <a:pPr>
              <a:defRPr/>
            </a:pPr>
            <a:r>
              <a:rPr lang="en-US" sz="800" dirty="0">
                <a:latin typeface="Frutiger 55 Roman" charset="0"/>
              </a:rPr>
              <a:t>8-</a:t>
            </a:r>
            <a:fld id="{C5C6C073-F427-491C-A704-5A6DE10E9470}" type="slidenum">
              <a:rPr lang="en-US" sz="800">
                <a:latin typeface="Frutiger 55 Roman" charset="0"/>
              </a:rPr>
              <a:pPr>
                <a:defRPr/>
              </a:pPr>
              <a:t>34</a:t>
            </a:fld>
            <a:endParaRPr lang="en-US" sz="800" dirty="0">
              <a:latin typeface="Frutiger 55 Roman" charset="0"/>
            </a:endParaRPr>
          </a:p>
        </p:txBody>
      </p:sp>
      <p:sp>
        <p:nvSpPr>
          <p:cNvPr id="74756" name="Rectangle 4"/>
          <p:cNvSpPr>
            <a:spLocks noGrp="1" noRot="1" noChangeAspect="1" noChangeArrowheads="1" noTextEdit="1"/>
          </p:cNvSpPr>
          <p:nvPr>
            <p:ph type="sldImg"/>
          </p:nvPr>
        </p:nvSpPr>
        <p:spPr>
          <a:ln/>
        </p:spPr>
      </p:sp>
      <p:sp>
        <p:nvSpPr>
          <p:cNvPr id="74757" name="Rectangle 5"/>
          <p:cNvSpPr>
            <a:spLocks noGrp="1" noChangeArrowheads="1"/>
          </p:cNvSpPr>
          <p:nvPr>
            <p:ph type="body" idx="1"/>
          </p:nvPr>
        </p:nvSpPr>
        <p:spPr>
          <a:noFill/>
          <a:ln/>
        </p:spPr>
        <p:txBody>
          <a:bodyPr/>
          <a:lstStyle/>
          <a:p>
            <a:pPr>
              <a:spcBef>
                <a:spcPct val="0"/>
              </a:spcBef>
            </a:pPr>
            <a:r>
              <a:rPr lang="en-US" altLang="en-US" b="1" smtClean="0">
                <a:latin typeface="Frutiger 55 Roman" charset="0"/>
              </a:rPr>
              <a:t>NDT3049 Block Diagram</a:t>
            </a:r>
          </a:p>
          <a:p>
            <a:pPr>
              <a:spcBef>
                <a:spcPts val="638"/>
              </a:spcBef>
            </a:pPr>
            <a:r>
              <a:rPr lang="en-US" altLang="en-US" smtClean="0">
                <a:latin typeface="Frutiger 55 Roman" charset="0"/>
              </a:rPr>
              <a:t>This slide illustrates the NDT3049 block diagram.  Two 5-48 analog inputs get bandpass filtered, and optionally attenuated before the 12 bit A/D converter.  The analog streams are sampled at 106.25 MHz.  The two digitized streams are time division multiplexed,  and the digital signal is sent to the laser driver. The final output optical stream yields a 2.125 Gbps data throughput.</a:t>
            </a:r>
          </a:p>
          <a:p>
            <a:pPr>
              <a:spcBef>
                <a:spcPts val="638"/>
              </a:spcBef>
            </a:pPr>
            <a:r>
              <a:rPr lang="en-US" altLang="en-US" smtClean="0">
                <a:latin typeface="Frutiger 55 Roman" charset="0"/>
              </a:rPr>
              <a:t>Note the status monitoring for the laser current, temperature, and power.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3" name="Slide Image Placeholder 1"/>
          <p:cNvSpPr>
            <a:spLocks noGrp="1" noRot="1" noChangeAspect="1"/>
          </p:cNvSpPr>
          <p:nvPr>
            <p:ph type="sldImg"/>
          </p:nvPr>
        </p:nvSpPr>
        <p:spPr>
          <a:ln/>
        </p:spPr>
      </p:sp>
      <p:sp>
        <p:nvSpPr>
          <p:cNvPr id="1129474" name="Notes Placeholder 2"/>
          <p:cNvSpPr>
            <a:spLocks noGrp="1"/>
          </p:cNvSpPr>
          <p:nvPr>
            <p:ph type="body" idx="1"/>
          </p:nvPr>
        </p:nvSpPr>
        <p:spPr>
          <a:noFill/>
          <a:ln/>
        </p:spPr>
        <p:txBody>
          <a:bodyPr/>
          <a:lstStyle/>
          <a:p>
            <a:endParaRPr lang="en-US" smtClean="0">
              <a:latin typeface="Arial" pitchFamily="34" charset="0"/>
            </a:endParaRPr>
          </a:p>
        </p:txBody>
      </p:sp>
      <p:sp>
        <p:nvSpPr>
          <p:cNvPr id="1129475" name="Slide Number Placeholder 3"/>
          <p:cNvSpPr>
            <a:spLocks noGrp="1"/>
          </p:cNvSpPr>
          <p:nvPr>
            <p:ph type="sldNum" sz="quarter" idx="5"/>
          </p:nvPr>
        </p:nvSpPr>
        <p:spPr>
          <a:noFill/>
        </p:spPr>
        <p:txBody>
          <a:bodyPr/>
          <a:lstStyle/>
          <a:p>
            <a:pPr defTabSz="936625"/>
            <a:fld id="{25635755-CDE1-4504-BA99-4180B58F6BD1}" type="slidenum">
              <a:rPr lang="en-US" smtClean="0">
                <a:latin typeface="Arial" pitchFamily="34" charset="0"/>
              </a:rPr>
              <a:pPr defTabSz="936625"/>
              <a:t>35</a:t>
            </a:fld>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5" name="Slide Image Placeholder 1"/>
          <p:cNvSpPr>
            <a:spLocks noGrp="1" noRot="1" noChangeAspect="1"/>
          </p:cNvSpPr>
          <p:nvPr>
            <p:ph type="sldImg"/>
          </p:nvPr>
        </p:nvSpPr>
        <p:spPr>
          <a:ln/>
        </p:spPr>
      </p:sp>
      <p:sp>
        <p:nvSpPr>
          <p:cNvPr id="1132546" name="Notes Placeholder 2"/>
          <p:cNvSpPr>
            <a:spLocks noGrp="1"/>
          </p:cNvSpPr>
          <p:nvPr>
            <p:ph type="body" idx="1"/>
          </p:nvPr>
        </p:nvSpPr>
        <p:spPr>
          <a:noFill/>
          <a:ln/>
        </p:spPr>
        <p:txBody>
          <a:bodyPr/>
          <a:lstStyle/>
          <a:p>
            <a:endParaRPr lang="en-US" smtClean="0">
              <a:latin typeface="Arial" pitchFamily="34" charset="0"/>
            </a:endParaRPr>
          </a:p>
        </p:txBody>
      </p:sp>
      <p:sp>
        <p:nvSpPr>
          <p:cNvPr id="1132547" name="Slide Number Placeholder 3"/>
          <p:cNvSpPr>
            <a:spLocks noGrp="1"/>
          </p:cNvSpPr>
          <p:nvPr>
            <p:ph type="sldNum" sz="quarter" idx="5"/>
          </p:nvPr>
        </p:nvSpPr>
        <p:spPr>
          <a:noFill/>
        </p:spPr>
        <p:txBody>
          <a:bodyPr/>
          <a:lstStyle/>
          <a:p>
            <a:pPr defTabSz="936625"/>
            <a:fld id="{9A617646-9FF1-4913-8F7D-9EB36974F2EB}" type="slidenum">
              <a:rPr lang="en-US" smtClean="0">
                <a:latin typeface="Arial" pitchFamily="34" charset="0"/>
              </a:rPr>
              <a:pPr defTabSz="936625"/>
              <a:t>37</a:t>
            </a:fld>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3" name="Slide Image Placeholder 1"/>
          <p:cNvSpPr>
            <a:spLocks noGrp="1" noRot="1" noChangeAspect="1"/>
          </p:cNvSpPr>
          <p:nvPr>
            <p:ph type="sldImg"/>
          </p:nvPr>
        </p:nvSpPr>
        <p:spPr>
          <a:ln/>
        </p:spPr>
      </p:sp>
      <p:sp>
        <p:nvSpPr>
          <p:cNvPr id="1134594" name="Notes Placeholder 2"/>
          <p:cNvSpPr>
            <a:spLocks noGrp="1"/>
          </p:cNvSpPr>
          <p:nvPr>
            <p:ph type="body" idx="1"/>
          </p:nvPr>
        </p:nvSpPr>
        <p:spPr>
          <a:noFill/>
          <a:ln/>
        </p:spPr>
        <p:txBody>
          <a:bodyPr/>
          <a:lstStyle/>
          <a:p>
            <a:endParaRPr lang="en-US" smtClean="0">
              <a:latin typeface="Arial" pitchFamily="34" charset="0"/>
            </a:endParaRPr>
          </a:p>
        </p:txBody>
      </p:sp>
      <p:sp>
        <p:nvSpPr>
          <p:cNvPr id="1134595" name="Slide Number Placeholder 3"/>
          <p:cNvSpPr>
            <a:spLocks noGrp="1"/>
          </p:cNvSpPr>
          <p:nvPr>
            <p:ph type="sldNum" sz="quarter" idx="5"/>
          </p:nvPr>
        </p:nvSpPr>
        <p:spPr>
          <a:noFill/>
        </p:spPr>
        <p:txBody>
          <a:bodyPr/>
          <a:lstStyle/>
          <a:p>
            <a:pPr defTabSz="936625"/>
            <a:fld id="{BF858815-BB2A-46A2-970F-8458C58AB09E}" type="slidenum">
              <a:rPr lang="en-US" smtClean="0">
                <a:latin typeface="Arial" pitchFamily="34" charset="0"/>
              </a:rPr>
              <a:pPr defTabSz="936625"/>
              <a:t>38</a:t>
            </a:fld>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1" name="Rectangle 7"/>
          <p:cNvSpPr>
            <a:spLocks noGrp="1" noChangeArrowheads="1"/>
          </p:cNvSpPr>
          <p:nvPr>
            <p:ph type="sldNum" sz="quarter" idx="5"/>
          </p:nvPr>
        </p:nvSpPr>
        <p:spPr>
          <a:noFill/>
        </p:spPr>
        <p:txBody>
          <a:bodyPr/>
          <a:lstStyle/>
          <a:p>
            <a:pPr defTabSz="936625"/>
            <a:fld id="{C5DAAF32-05D1-44C5-BA39-19837D02AA7D}" type="slidenum">
              <a:rPr lang="en-US" smtClean="0">
                <a:latin typeface="Arial" pitchFamily="34" charset="0"/>
              </a:rPr>
              <a:pPr defTabSz="936625"/>
              <a:t>39</a:t>
            </a:fld>
            <a:endParaRPr lang="en-US" smtClean="0">
              <a:latin typeface="Arial" pitchFamily="34" charset="0"/>
            </a:endParaRPr>
          </a:p>
        </p:txBody>
      </p:sp>
      <p:sp>
        <p:nvSpPr>
          <p:cNvPr id="1136642" name="Rectangle 2"/>
          <p:cNvSpPr>
            <a:spLocks noGrp="1" noRot="1" noChangeAspect="1" noChangeArrowheads="1" noTextEdit="1"/>
          </p:cNvSpPr>
          <p:nvPr>
            <p:ph type="sldImg"/>
          </p:nvPr>
        </p:nvSpPr>
        <p:spPr>
          <a:xfrm>
            <a:off x="941388" y="252413"/>
            <a:ext cx="5495925" cy="4121150"/>
          </a:xfrm>
          <a:ln/>
        </p:spPr>
      </p:sp>
      <p:sp>
        <p:nvSpPr>
          <p:cNvPr id="1136643"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Manufacturers of optical transmission equipment generally specify laser input levels in terms of  the maximum allowable composite input power.  Because of the nature of most signals carried in the upstream spectrum, it is much easier to assign power levels to each signal on a </a:t>
            </a:r>
            <a:r>
              <a:rPr lang="en-US" sz="900" i="1" smtClean="0">
                <a:latin typeface="Arial" pitchFamily="34" charset="0"/>
              </a:rPr>
              <a:t>power per Hz </a:t>
            </a:r>
            <a:r>
              <a:rPr lang="en-US" sz="900" smtClean="0">
                <a:latin typeface="Arial" pitchFamily="34" charset="0"/>
              </a:rPr>
              <a:t>basis.</a:t>
            </a:r>
          </a:p>
          <a:p>
            <a:pPr marL="117475" indent="-117475" defTabSz="1068388"/>
            <a:endParaRPr lang="en-US" sz="900" smtClean="0">
              <a:latin typeface="Arial" pitchFamily="34" charset="0"/>
            </a:endParaRPr>
          </a:p>
          <a:p>
            <a:pPr marL="117475" indent="-117475" defTabSz="1068388"/>
            <a:r>
              <a:rPr lang="en-US" sz="900" smtClean="0">
                <a:latin typeface="Arial" pitchFamily="34" charset="0"/>
              </a:rPr>
              <a:t>A convenient way to do this is to “divide” the available power into 1 Hz increments using the first formula in the above example.  Two things must be known: The total power you are dealing with (for instance, the laser’s maximum input power specification) and the total bandwidth, expressed in Hz.</a:t>
            </a:r>
          </a:p>
          <a:p>
            <a:pPr marL="117475" indent="-117475" defTabSz="1068388"/>
            <a:endParaRPr lang="en-US" sz="900" smtClean="0">
              <a:latin typeface="Arial" pitchFamily="34" charset="0"/>
            </a:endParaRPr>
          </a:p>
          <a:p>
            <a:pPr marL="117475" indent="-117475" defTabSz="1068388"/>
            <a:r>
              <a:rPr lang="en-US" sz="900" smtClean="0">
                <a:latin typeface="Arial" pitchFamily="34" charset="0"/>
              </a:rPr>
              <a:t>The second formula allows calculation of each signal’s allocated </a:t>
            </a:r>
            <a:r>
              <a:rPr lang="en-US" sz="900" i="1" smtClean="0">
                <a:latin typeface="Arial" pitchFamily="34" charset="0"/>
              </a:rPr>
              <a:t>channel power </a:t>
            </a:r>
            <a:r>
              <a:rPr lang="en-US" sz="900" smtClean="0">
                <a:latin typeface="Arial" pitchFamily="34" charset="0"/>
              </a:rPr>
              <a:t>based on its bandwidth.</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89" name="Rectangle 7"/>
          <p:cNvSpPr>
            <a:spLocks noGrp="1" noChangeArrowheads="1"/>
          </p:cNvSpPr>
          <p:nvPr>
            <p:ph type="sldNum" sz="quarter" idx="5"/>
          </p:nvPr>
        </p:nvSpPr>
        <p:spPr>
          <a:noFill/>
        </p:spPr>
        <p:txBody>
          <a:bodyPr/>
          <a:lstStyle/>
          <a:p>
            <a:pPr defTabSz="936625"/>
            <a:fld id="{1A1C4DC2-C567-4791-B6C3-64E205A1ABEB}" type="slidenum">
              <a:rPr lang="en-US" smtClean="0">
                <a:latin typeface="Arial" pitchFamily="34" charset="0"/>
              </a:rPr>
              <a:pPr defTabSz="936625"/>
              <a:t>40</a:t>
            </a:fld>
            <a:endParaRPr lang="en-US" smtClean="0">
              <a:latin typeface="Arial" pitchFamily="34" charset="0"/>
            </a:endParaRPr>
          </a:p>
        </p:txBody>
      </p:sp>
      <p:sp>
        <p:nvSpPr>
          <p:cNvPr id="1138690" name="Rectangle 2"/>
          <p:cNvSpPr>
            <a:spLocks noGrp="1" noRot="1" noChangeAspect="1" noChangeArrowheads="1" noTextEdit="1"/>
          </p:cNvSpPr>
          <p:nvPr>
            <p:ph type="sldImg"/>
          </p:nvPr>
        </p:nvSpPr>
        <p:spPr>
          <a:xfrm>
            <a:off x="941388" y="252413"/>
            <a:ext cx="5495925" cy="4121150"/>
          </a:xfrm>
          <a:ln/>
        </p:spPr>
      </p:sp>
      <p:sp>
        <p:nvSpPr>
          <p:cNvPr id="1138691"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Manufacturers of optical transmission equipment generally specify laser input levels in terms of  the maximum allowable composite input power.  Because of the nature of most signals carried in the upstream spectrum, it is much easier to assign power levels to each signal on a </a:t>
            </a:r>
            <a:r>
              <a:rPr lang="en-US" sz="900" i="1" smtClean="0">
                <a:latin typeface="Arial" pitchFamily="34" charset="0"/>
              </a:rPr>
              <a:t>power per Hz </a:t>
            </a:r>
            <a:r>
              <a:rPr lang="en-US" sz="900" smtClean="0">
                <a:latin typeface="Arial" pitchFamily="34" charset="0"/>
              </a:rPr>
              <a:t>basis.</a:t>
            </a:r>
          </a:p>
          <a:p>
            <a:pPr marL="117475" indent="-117475" defTabSz="1068388"/>
            <a:endParaRPr lang="en-US" sz="900" smtClean="0">
              <a:latin typeface="Arial" pitchFamily="34" charset="0"/>
            </a:endParaRPr>
          </a:p>
          <a:p>
            <a:pPr marL="117475" indent="-117475" defTabSz="1068388"/>
            <a:r>
              <a:rPr lang="en-US" sz="900" smtClean="0">
                <a:latin typeface="Arial" pitchFamily="34" charset="0"/>
              </a:rPr>
              <a:t>A convenient way to do this is to “divide” the available power into 1 Hz increments using the first formula in the above example.  Two things must be known: The total power you are dealing with (for instance, the laser’s maximum input power specification) and the total bandwidth, expressed in Hz.</a:t>
            </a:r>
          </a:p>
          <a:p>
            <a:pPr marL="117475" indent="-117475" defTabSz="1068388"/>
            <a:endParaRPr lang="en-US" sz="900" smtClean="0">
              <a:latin typeface="Arial" pitchFamily="34" charset="0"/>
            </a:endParaRPr>
          </a:p>
          <a:p>
            <a:pPr marL="117475" indent="-117475" defTabSz="1068388"/>
            <a:r>
              <a:rPr lang="en-US" sz="900" smtClean="0">
                <a:latin typeface="Arial" pitchFamily="34" charset="0"/>
              </a:rPr>
              <a:t>The second formula allows calculation of each signal’s allocated </a:t>
            </a:r>
            <a:r>
              <a:rPr lang="en-US" sz="900" i="1" smtClean="0">
                <a:latin typeface="Arial" pitchFamily="34" charset="0"/>
              </a:rPr>
              <a:t>channel power </a:t>
            </a:r>
            <a:r>
              <a:rPr lang="en-US" sz="900" smtClean="0">
                <a:latin typeface="Arial" pitchFamily="34" charset="0"/>
              </a:rPr>
              <a:t>based on its bandwidth.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endParaRPr lang="en-US" smtClean="0">
              <a:latin typeface="Arial" pitchFamily="34" charset="0"/>
            </a:endParaRPr>
          </a:p>
        </p:txBody>
      </p:sp>
      <p:sp>
        <p:nvSpPr>
          <p:cNvPr id="27651" name="Slide Number Placeholder 3"/>
          <p:cNvSpPr>
            <a:spLocks noGrp="1"/>
          </p:cNvSpPr>
          <p:nvPr>
            <p:ph type="sldNum" sz="quarter" idx="5"/>
          </p:nvPr>
        </p:nvSpPr>
        <p:spPr>
          <a:noFill/>
        </p:spPr>
        <p:txBody>
          <a:bodyPr/>
          <a:lstStyle/>
          <a:p>
            <a:pPr defTabSz="936625"/>
            <a:fld id="{91FD7779-FD96-435E-9468-F45E05C2A400}" type="slidenum">
              <a:rPr lang="en-US" smtClean="0">
                <a:latin typeface="Arial" pitchFamily="34" charset="0"/>
              </a:rPr>
              <a:pPr defTabSz="936625"/>
              <a:t>4</a:t>
            </a:fld>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7" name="Rectangle 7"/>
          <p:cNvSpPr>
            <a:spLocks noGrp="1" noChangeArrowheads="1"/>
          </p:cNvSpPr>
          <p:nvPr>
            <p:ph type="sldNum" sz="quarter" idx="5"/>
          </p:nvPr>
        </p:nvSpPr>
        <p:spPr>
          <a:noFill/>
        </p:spPr>
        <p:txBody>
          <a:bodyPr/>
          <a:lstStyle/>
          <a:p>
            <a:pPr defTabSz="936625"/>
            <a:fld id="{2FA11766-C581-45F5-86CD-302B410E9861}" type="slidenum">
              <a:rPr lang="en-US" smtClean="0">
                <a:latin typeface="Arial" pitchFamily="34" charset="0"/>
              </a:rPr>
              <a:pPr defTabSz="936625"/>
              <a:t>41</a:t>
            </a:fld>
            <a:endParaRPr lang="en-US" smtClean="0">
              <a:latin typeface="Arial" pitchFamily="34" charset="0"/>
            </a:endParaRPr>
          </a:p>
        </p:txBody>
      </p:sp>
      <p:sp>
        <p:nvSpPr>
          <p:cNvPr id="1140738" name="Rectangle 2"/>
          <p:cNvSpPr>
            <a:spLocks noGrp="1" noRot="1" noChangeAspect="1" noChangeArrowheads="1" noTextEdit="1"/>
          </p:cNvSpPr>
          <p:nvPr>
            <p:ph type="sldImg"/>
          </p:nvPr>
        </p:nvSpPr>
        <p:spPr>
          <a:xfrm>
            <a:off x="941388" y="252413"/>
            <a:ext cx="5495925" cy="4121150"/>
          </a:xfrm>
          <a:ln/>
        </p:spPr>
      </p:sp>
      <p:sp>
        <p:nvSpPr>
          <p:cNvPr id="1140739"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Manufacturers of optical transmission equipment generally specify laser input levels in terms of  the maximum allowable composite input power.  Because of the nature of most signals carried in the upstream spectrum, it is much easier to assign power levels to each signal on a </a:t>
            </a:r>
            <a:r>
              <a:rPr lang="en-US" sz="900" i="1" smtClean="0">
                <a:latin typeface="Arial" pitchFamily="34" charset="0"/>
              </a:rPr>
              <a:t>power per Hz </a:t>
            </a:r>
            <a:r>
              <a:rPr lang="en-US" sz="900" smtClean="0">
                <a:latin typeface="Arial" pitchFamily="34" charset="0"/>
              </a:rPr>
              <a:t>basis.</a:t>
            </a:r>
          </a:p>
          <a:p>
            <a:pPr marL="117475" indent="-117475" defTabSz="1068388"/>
            <a:endParaRPr lang="en-US" sz="900" smtClean="0">
              <a:latin typeface="Arial" pitchFamily="34" charset="0"/>
            </a:endParaRPr>
          </a:p>
          <a:p>
            <a:pPr marL="117475" indent="-117475" defTabSz="1068388"/>
            <a:r>
              <a:rPr lang="en-US" sz="900" smtClean="0">
                <a:latin typeface="Arial" pitchFamily="34" charset="0"/>
              </a:rPr>
              <a:t>A convenient way to do this is to “divide” the available power into 1 Hz increments using the first formula in the above example.  Two things must be known: The total power you are dealing with (for instance, the laser’s maximum input power specification) and the total bandwidth, expressed in Hz.</a:t>
            </a:r>
          </a:p>
          <a:p>
            <a:pPr marL="117475" indent="-117475" defTabSz="1068388"/>
            <a:endParaRPr lang="en-US" sz="900" smtClean="0">
              <a:latin typeface="Arial" pitchFamily="34" charset="0"/>
            </a:endParaRPr>
          </a:p>
          <a:p>
            <a:pPr marL="117475" indent="-117475" defTabSz="1068388"/>
            <a:r>
              <a:rPr lang="en-US" sz="900" smtClean="0">
                <a:latin typeface="Arial" pitchFamily="34" charset="0"/>
              </a:rPr>
              <a:t>The second formula allows calculation of each signal’s allocated </a:t>
            </a:r>
            <a:r>
              <a:rPr lang="en-US" sz="900" i="1" smtClean="0">
                <a:latin typeface="Arial" pitchFamily="34" charset="0"/>
              </a:rPr>
              <a:t>channel power </a:t>
            </a:r>
            <a:r>
              <a:rPr lang="en-US" sz="900" smtClean="0">
                <a:latin typeface="Arial" pitchFamily="34" charset="0"/>
              </a:rPr>
              <a:t>based on its bandwidth.</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5" name="Rectangle 7"/>
          <p:cNvSpPr>
            <a:spLocks noGrp="1" noChangeArrowheads="1"/>
          </p:cNvSpPr>
          <p:nvPr>
            <p:ph type="sldNum" sz="quarter" idx="5"/>
          </p:nvPr>
        </p:nvSpPr>
        <p:spPr>
          <a:noFill/>
        </p:spPr>
        <p:txBody>
          <a:bodyPr/>
          <a:lstStyle/>
          <a:p>
            <a:pPr defTabSz="936625"/>
            <a:fld id="{8AC2A127-1F8F-4BA2-8888-101C297C36CC}" type="slidenum">
              <a:rPr lang="en-US" smtClean="0">
                <a:latin typeface="Arial" pitchFamily="34" charset="0"/>
              </a:rPr>
              <a:pPr defTabSz="936625"/>
              <a:t>42</a:t>
            </a:fld>
            <a:endParaRPr lang="en-US" smtClean="0">
              <a:latin typeface="Arial" pitchFamily="34" charset="0"/>
            </a:endParaRPr>
          </a:p>
        </p:txBody>
      </p:sp>
      <p:sp>
        <p:nvSpPr>
          <p:cNvPr id="1142786" name="Rectangle 2"/>
          <p:cNvSpPr>
            <a:spLocks noGrp="1" noRot="1" noChangeAspect="1" noChangeArrowheads="1" noTextEdit="1"/>
          </p:cNvSpPr>
          <p:nvPr>
            <p:ph type="sldImg"/>
          </p:nvPr>
        </p:nvSpPr>
        <p:spPr>
          <a:xfrm>
            <a:off x="941388" y="252413"/>
            <a:ext cx="5495925" cy="4121150"/>
          </a:xfrm>
          <a:ln/>
        </p:spPr>
      </p:sp>
      <p:sp>
        <p:nvSpPr>
          <p:cNvPr id="1142787"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Manufacturers of optical transmission equipment generally specify laser input levels in terms of  the maximum allowable composite input power.  Because of the nature of most signals carried in the upstream spectrum, it is much easier to assign power levels to each signal on a </a:t>
            </a:r>
            <a:r>
              <a:rPr lang="en-US" sz="900" i="1" smtClean="0">
                <a:latin typeface="Arial" pitchFamily="34" charset="0"/>
              </a:rPr>
              <a:t>power per Hz </a:t>
            </a:r>
            <a:r>
              <a:rPr lang="en-US" sz="900" smtClean="0">
                <a:latin typeface="Arial" pitchFamily="34" charset="0"/>
              </a:rPr>
              <a:t>basis.</a:t>
            </a:r>
          </a:p>
          <a:p>
            <a:pPr marL="117475" indent="-117475" defTabSz="1068388"/>
            <a:endParaRPr lang="en-US" sz="900" smtClean="0">
              <a:latin typeface="Arial" pitchFamily="34" charset="0"/>
            </a:endParaRPr>
          </a:p>
          <a:p>
            <a:pPr marL="117475" indent="-117475" defTabSz="1068388"/>
            <a:r>
              <a:rPr lang="en-US" sz="900" smtClean="0">
                <a:latin typeface="Arial" pitchFamily="34" charset="0"/>
              </a:rPr>
              <a:t>A convenient way to do this is to “divide” the available power into 1 Hz increments using the first formula in the above example.  Two things must be known: The total power you are dealing with (for instance, the laser’s maximum input power specification) and the total bandwidth, expressed in Hz.</a:t>
            </a:r>
          </a:p>
          <a:p>
            <a:pPr marL="117475" indent="-117475" defTabSz="1068388"/>
            <a:endParaRPr lang="en-US" sz="900" smtClean="0">
              <a:latin typeface="Arial" pitchFamily="34" charset="0"/>
            </a:endParaRPr>
          </a:p>
          <a:p>
            <a:pPr marL="117475" indent="-117475" defTabSz="1068388"/>
            <a:r>
              <a:rPr lang="en-US" sz="900" smtClean="0">
                <a:latin typeface="Arial" pitchFamily="34" charset="0"/>
              </a:rPr>
              <a:t>The second formula allows calculation of each signal’s allocated </a:t>
            </a:r>
            <a:r>
              <a:rPr lang="en-US" sz="900" i="1" smtClean="0">
                <a:latin typeface="Arial" pitchFamily="34" charset="0"/>
              </a:rPr>
              <a:t>channel power </a:t>
            </a:r>
            <a:r>
              <a:rPr lang="en-US" sz="900" smtClean="0">
                <a:latin typeface="Arial" pitchFamily="34" charset="0"/>
              </a:rPr>
              <a:t>based on its bandwidth.</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3" name="Rectangle 7"/>
          <p:cNvSpPr>
            <a:spLocks noGrp="1" noChangeArrowheads="1"/>
          </p:cNvSpPr>
          <p:nvPr>
            <p:ph type="sldNum" sz="quarter" idx="5"/>
          </p:nvPr>
        </p:nvSpPr>
        <p:spPr>
          <a:noFill/>
        </p:spPr>
        <p:txBody>
          <a:bodyPr/>
          <a:lstStyle/>
          <a:p>
            <a:pPr defTabSz="936625"/>
            <a:fld id="{E64C3A27-9E94-4171-A500-BB3AC2A68191}" type="slidenum">
              <a:rPr lang="en-US" smtClean="0">
                <a:latin typeface="Arial" pitchFamily="34" charset="0"/>
              </a:rPr>
              <a:pPr defTabSz="936625"/>
              <a:t>43</a:t>
            </a:fld>
            <a:endParaRPr lang="en-US" smtClean="0">
              <a:latin typeface="Arial" pitchFamily="34" charset="0"/>
            </a:endParaRPr>
          </a:p>
        </p:txBody>
      </p:sp>
      <p:sp>
        <p:nvSpPr>
          <p:cNvPr id="1144834" name="Rectangle 2"/>
          <p:cNvSpPr>
            <a:spLocks noGrp="1" noRot="1" noChangeAspect="1" noChangeArrowheads="1" noTextEdit="1"/>
          </p:cNvSpPr>
          <p:nvPr>
            <p:ph type="sldImg"/>
          </p:nvPr>
        </p:nvSpPr>
        <p:spPr>
          <a:xfrm>
            <a:off x="941388" y="252413"/>
            <a:ext cx="5495925" cy="4121150"/>
          </a:xfrm>
          <a:ln/>
        </p:spPr>
      </p:sp>
      <p:sp>
        <p:nvSpPr>
          <p:cNvPr id="1144835"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Manufacturers of optical transmission equipment generally specify laser input levels in terms of  the maximum allowable composite input power.  Because of the nature of most signals carried in the upstream spectrum, it is much easier to assign power levels to each signal on a </a:t>
            </a:r>
            <a:r>
              <a:rPr lang="en-US" sz="900" i="1" smtClean="0">
                <a:latin typeface="Arial" pitchFamily="34" charset="0"/>
              </a:rPr>
              <a:t>power per Hz </a:t>
            </a:r>
            <a:r>
              <a:rPr lang="en-US" sz="900" smtClean="0">
                <a:latin typeface="Arial" pitchFamily="34" charset="0"/>
              </a:rPr>
              <a:t>basis.</a:t>
            </a:r>
          </a:p>
          <a:p>
            <a:pPr marL="117475" indent="-117475" defTabSz="1068388"/>
            <a:endParaRPr lang="en-US" sz="900" smtClean="0">
              <a:latin typeface="Arial" pitchFamily="34" charset="0"/>
            </a:endParaRPr>
          </a:p>
          <a:p>
            <a:pPr marL="117475" indent="-117475" defTabSz="1068388"/>
            <a:r>
              <a:rPr lang="en-US" sz="900" smtClean="0">
                <a:latin typeface="Arial" pitchFamily="34" charset="0"/>
              </a:rPr>
              <a:t>A convenient way to do this is to “divide” the available power into 1 Hz increments using the first formula in the above example.  Two things must be known: The total power you are dealing with (for instance, the laser’s maximum input power specification) and the total bandwidth, expressed in Hz.</a:t>
            </a:r>
          </a:p>
          <a:p>
            <a:pPr marL="117475" indent="-117475" defTabSz="1068388"/>
            <a:endParaRPr lang="en-US" sz="900" smtClean="0">
              <a:latin typeface="Arial" pitchFamily="34" charset="0"/>
            </a:endParaRPr>
          </a:p>
          <a:p>
            <a:pPr marL="117475" indent="-117475" defTabSz="1068388"/>
            <a:r>
              <a:rPr lang="en-US" sz="900" smtClean="0">
                <a:latin typeface="Arial" pitchFamily="34" charset="0"/>
              </a:rPr>
              <a:t>The second formula allows calculation of each signal’s allocated </a:t>
            </a:r>
            <a:r>
              <a:rPr lang="en-US" sz="900" i="1" smtClean="0">
                <a:latin typeface="Arial" pitchFamily="34" charset="0"/>
              </a:rPr>
              <a:t>channel power </a:t>
            </a:r>
            <a:r>
              <a:rPr lang="en-US" sz="900" smtClean="0">
                <a:latin typeface="Arial" pitchFamily="34" charset="0"/>
              </a:rPr>
              <a:t>based on its bandwidth.</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1" name="Slide Image Placeholder 1"/>
          <p:cNvSpPr>
            <a:spLocks noGrp="1" noRot="1" noChangeAspect="1"/>
          </p:cNvSpPr>
          <p:nvPr>
            <p:ph type="sldImg"/>
          </p:nvPr>
        </p:nvSpPr>
        <p:spPr>
          <a:ln/>
        </p:spPr>
      </p:sp>
      <p:sp>
        <p:nvSpPr>
          <p:cNvPr id="1146882" name="Notes Placeholder 2"/>
          <p:cNvSpPr>
            <a:spLocks noGrp="1"/>
          </p:cNvSpPr>
          <p:nvPr>
            <p:ph type="body" idx="1"/>
          </p:nvPr>
        </p:nvSpPr>
        <p:spPr>
          <a:noFill/>
          <a:ln/>
        </p:spPr>
        <p:txBody>
          <a:bodyPr/>
          <a:lstStyle/>
          <a:p>
            <a:endParaRPr lang="en-US" smtClean="0">
              <a:latin typeface="Arial" pitchFamily="34" charset="0"/>
            </a:endParaRPr>
          </a:p>
        </p:txBody>
      </p:sp>
      <p:sp>
        <p:nvSpPr>
          <p:cNvPr id="1146883" name="Slide Number Placeholder 3"/>
          <p:cNvSpPr>
            <a:spLocks noGrp="1"/>
          </p:cNvSpPr>
          <p:nvPr>
            <p:ph type="sldNum" sz="quarter" idx="5"/>
          </p:nvPr>
        </p:nvSpPr>
        <p:spPr>
          <a:noFill/>
        </p:spPr>
        <p:txBody>
          <a:bodyPr/>
          <a:lstStyle/>
          <a:p>
            <a:pPr defTabSz="936625"/>
            <a:fld id="{AF05EB93-B316-458E-8BA0-F18A3AE8828E}" type="slidenum">
              <a:rPr lang="en-US" smtClean="0">
                <a:latin typeface="Arial" pitchFamily="34" charset="0"/>
              </a:rPr>
              <a:pPr defTabSz="936625"/>
              <a:t>44</a:t>
            </a:fld>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92F5854-A3F7-4995-A80C-32C363423C32}" type="slidenum">
              <a:rPr lang="en-US" smtClean="0"/>
              <a:pPr>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29" name="Slide Image Placeholder 1"/>
          <p:cNvSpPr>
            <a:spLocks noGrp="1" noRot="1" noChangeAspect="1"/>
          </p:cNvSpPr>
          <p:nvPr>
            <p:ph type="sldImg"/>
          </p:nvPr>
        </p:nvSpPr>
        <p:spPr>
          <a:ln/>
        </p:spPr>
      </p:sp>
      <p:sp>
        <p:nvSpPr>
          <p:cNvPr id="1148930" name="Notes Placeholder 2"/>
          <p:cNvSpPr>
            <a:spLocks noGrp="1"/>
          </p:cNvSpPr>
          <p:nvPr>
            <p:ph type="body" idx="1"/>
          </p:nvPr>
        </p:nvSpPr>
        <p:spPr>
          <a:noFill/>
          <a:ln/>
        </p:spPr>
        <p:txBody>
          <a:bodyPr/>
          <a:lstStyle/>
          <a:p>
            <a:endParaRPr lang="en-US" smtClean="0">
              <a:latin typeface="Arial" pitchFamily="34" charset="0"/>
            </a:endParaRPr>
          </a:p>
        </p:txBody>
      </p:sp>
      <p:sp>
        <p:nvSpPr>
          <p:cNvPr id="1148931" name="Slide Number Placeholder 3"/>
          <p:cNvSpPr>
            <a:spLocks noGrp="1"/>
          </p:cNvSpPr>
          <p:nvPr>
            <p:ph type="sldNum" sz="quarter" idx="5"/>
          </p:nvPr>
        </p:nvSpPr>
        <p:spPr>
          <a:noFill/>
        </p:spPr>
        <p:txBody>
          <a:bodyPr/>
          <a:lstStyle/>
          <a:p>
            <a:pPr defTabSz="936625"/>
            <a:fld id="{B2A1BB0A-1B8B-4C73-9CCF-037BCDDCAF25}" type="slidenum">
              <a:rPr lang="en-US" smtClean="0">
                <a:latin typeface="Arial" pitchFamily="34" charset="0"/>
              </a:rPr>
              <a:pPr defTabSz="936625"/>
              <a:t>46</a:t>
            </a:fld>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7" name="Slide Image Placeholder 1"/>
          <p:cNvSpPr>
            <a:spLocks noGrp="1" noRot="1" noChangeAspect="1"/>
          </p:cNvSpPr>
          <p:nvPr>
            <p:ph type="sldImg"/>
          </p:nvPr>
        </p:nvSpPr>
        <p:spPr>
          <a:ln/>
        </p:spPr>
      </p:sp>
      <p:sp>
        <p:nvSpPr>
          <p:cNvPr id="1150978" name="Notes Placeholder 2"/>
          <p:cNvSpPr>
            <a:spLocks noGrp="1"/>
          </p:cNvSpPr>
          <p:nvPr>
            <p:ph type="body" idx="1"/>
          </p:nvPr>
        </p:nvSpPr>
        <p:spPr>
          <a:noFill/>
          <a:ln/>
        </p:spPr>
        <p:txBody>
          <a:bodyPr/>
          <a:lstStyle/>
          <a:p>
            <a:endParaRPr lang="en-US" smtClean="0">
              <a:latin typeface="Arial" pitchFamily="34" charset="0"/>
            </a:endParaRPr>
          </a:p>
        </p:txBody>
      </p:sp>
      <p:sp>
        <p:nvSpPr>
          <p:cNvPr id="1150979" name="Slide Number Placeholder 3"/>
          <p:cNvSpPr>
            <a:spLocks noGrp="1"/>
          </p:cNvSpPr>
          <p:nvPr>
            <p:ph type="sldNum" sz="quarter" idx="5"/>
          </p:nvPr>
        </p:nvSpPr>
        <p:spPr>
          <a:noFill/>
        </p:spPr>
        <p:txBody>
          <a:bodyPr/>
          <a:lstStyle/>
          <a:p>
            <a:pPr defTabSz="936625"/>
            <a:fld id="{986BA700-9606-466E-9F40-4852E8B62AB0}" type="slidenum">
              <a:rPr lang="en-US" smtClean="0">
                <a:latin typeface="Arial" pitchFamily="34" charset="0"/>
              </a:rPr>
              <a:pPr defTabSz="936625"/>
              <a:t>47</a:t>
            </a:fld>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5" name="Slide Image Placeholder 1"/>
          <p:cNvSpPr>
            <a:spLocks noGrp="1" noRot="1" noChangeAspect="1"/>
          </p:cNvSpPr>
          <p:nvPr>
            <p:ph type="sldImg"/>
          </p:nvPr>
        </p:nvSpPr>
        <p:spPr>
          <a:ln/>
        </p:spPr>
      </p:sp>
      <p:sp>
        <p:nvSpPr>
          <p:cNvPr id="1153026" name="Notes Placeholder 2"/>
          <p:cNvSpPr>
            <a:spLocks noGrp="1"/>
          </p:cNvSpPr>
          <p:nvPr>
            <p:ph type="body" idx="1"/>
          </p:nvPr>
        </p:nvSpPr>
        <p:spPr>
          <a:noFill/>
          <a:ln/>
        </p:spPr>
        <p:txBody>
          <a:bodyPr/>
          <a:lstStyle/>
          <a:p>
            <a:endParaRPr lang="en-US" smtClean="0">
              <a:latin typeface="Arial" pitchFamily="34" charset="0"/>
            </a:endParaRPr>
          </a:p>
        </p:txBody>
      </p:sp>
      <p:sp>
        <p:nvSpPr>
          <p:cNvPr id="1153027" name="Slide Number Placeholder 3"/>
          <p:cNvSpPr>
            <a:spLocks noGrp="1"/>
          </p:cNvSpPr>
          <p:nvPr>
            <p:ph type="sldNum" sz="quarter" idx="5"/>
          </p:nvPr>
        </p:nvSpPr>
        <p:spPr>
          <a:noFill/>
        </p:spPr>
        <p:txBody>
          <a:bodyPr/>
          <a:lstStyle/>
          <a:p>
            <a:pPr defTabSz="936625"/>
            <a:fld id="{6072C70C-47C7-4A6A-8284-A2351D979FA5}" type="slidenum">
              <a:rPr lang="en-US" smtClean="0">
                <a:latin typeface="Arial" pitchFamily="34" charset="0"/>
              </a:rPr>
              <a:pPr defTabSz="936625"/>
              <a:t>48</a:t>
            </a:fld>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7" name="Slide Image Placeholder 1"/>
          <p:cNvSpPr>
            <a:spLocks noGrp="1" noRot="1" noChangeAspect="1"/>
          </p:cNvSpPr>
          <p:nvPr>
            <p:ph type="sldImg"/>
          </p:nvPr>
        </p:nvSpPr>
        <p:spPr>
          <a:ln/>
        </p:spPr>
      </p:sp>
      <p:sp>
        <p:nvSpPr>
          <p:cNvPr id="1197058" name="Notes Placeholder 2"/>
          <p:cNvSpPr>
            <a:spLocks noGrp="1"/>
          </p:cNvSpPr>
          <p:nvPr>
            <p:ph type="body" idx="1"/>
          </p:nvPr>
        </p:nvSpPr>
        <p:spPr>
          <a:noFill/>
          <a:ln/>
        </p:spPr>
        <p:txBody>
          <a:bodyPr/>
          <a:lstStyle/>
          <a:p>
            <a:endParaRPr lang="en-US" smtClean="0">
              <a:latin typeface="Arial" pitchFamily="34" charset="0"/>
            </a:endParaRPr>
          </a:p>
        </p:txBody>
      </p:sp>
      <p:sp>
        <p:nvSpPr>
          <p:cNvPr id="1197059" name="Slide Number Placeholder 3"/>
          <p:cNvSpPr>
            <a:spLocks noGrp="1"/>
          </p:cNvSpPr>
          <p:nvPr>
            <p:ph type="sldNum" sz="quarter" idx="5"/>
          </p:nvPr>
        </p:nvSpPr>
        <p:spPr>
          <a:noFill/>
        </p:spPr>
        <p:txBody>
          <a:bodyPr/>
          <a:lstStyle/>
          <a:p>
            <a:pPr defTabSz="936625"/>
            <a:fld id="{8B044D75-6302-4478-B18B-16D009A13629}" type="slidenum">
              <a:rPr lang="en-US" smtClean="0">
                <a:latin typeface="Arial" pitchFamily="34" charset="0"/>
              </a:rPr>
              <a:pPr defTabSz="936625"/>
              <a:t>49</a:t>
            </a:fld>
            <a:endParaRPr 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5" name="Slide Image Placeholder 1"/>
          <p:cNvSpPr>
            <a:spLocks noGrp="1" noRot="1" noChangeAspect="1"/>
          </p:cNvSpPr>
          <p:nvPr>
            <p:ph type="sldImg"/>
          </p:nvPr>
        </p:nvSpPr>
        <p:spPr>
          <a:ln/>
        </p:spPr>
      </p:sp>
      <p:sp>
        <p:nvSpPr>
          <p:cNvPr id="1199106" name="Notes Placeholder 2"/>
          <p:cNvSpPr>
            <a:spLocks noGrp="1"/>
          </p:cNvSpPr>
          <p:nvPr>
            <p:ph type="body" idx="1"/>
          </p:nvPr>
        </p:nvSpPr>
        <p:spPr>
          <a:noFill/>
          <a:ln/>
        </p:spPr>
        <p:txBody>
          <a:bodyPr/>
          <a:lstStyle/>
          <a:p>
            <a:endParaRPr lang="en-US" smtClean="0">
              <a:latin typeface="Arial" pitchFamily="34" charset="0"/>
            </a:endParaRPr>
          </a:p>
        </p:txBody>
      </p:sp>
      <p:sp>
        <p:nvSpPr>
          <p:cNvPr id="1199107" name="Slide Number Placeholder 3"/>
          <p:cNvSpPr>
            <a:spLocks noGrp="1"/>
          </p:cNvSpPr>
          <p:nvPr>
            <p:ph type="sldNum" sz="quarter" idx="5"/>
          </p:nvPr>
        </p:nvSpPr>
        <p:spPr>
          <a:noFill/>
        </p:spPr>
        <p:txBody>
          <a:bodyPr/>
          <a:lstStyle/>
          <a:p>
            <a:pPr defTabSz="936625"/>
            <a:fld id="{AE832B8F-FD23-408B-9281-DA57391E545E}" type="slidenum">
              <a:rPr lang="en-US" smtClean="0">
                <a:latin typeface="Arial" pitchFamily="34" charset="0"/>
              </a:rPr>
              <a:pPr defTabSz="936625"/>
              <a:t>50</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endParaRPr lang="en-US" smtClean="0">
              <a:latin typeface="Arial" pitchFamily="34" charset="0"/>
            </a:endParaRPr>
          </a:p>
        </p:txBody>
      </p:sp>
      <p:sp>
        <p:nvSpPr>
          <p:cNvPr id="29699" name="Slide Number Placeholder 3"/>
          <p:cNvSpPr>
            <a:spLocks noGrp="1"/>
          </p:cNvSpPr>
          <p:nvPr>
            <p:ph type="sldNum" sz="quarter" idx="5"/>
          </p:nvPr>
        </p:nvSpPr>
        <p:spPr>
          <a:noFill/>
        </p:spPr>
        <p:txBody>
          <a:bodyPr/>
          <a:lstStyle/>
          <a:p>
            <a:pPr defTabSz="936625"/>
            <a:fld id="{DF6F907E-D726-4FED-9A97-B7AE5B722F47}" type="slidenum">
              <a:rPr lang="en-US" smtClean="0">
                <a:latin typeface="Arial" pitchFamily="34" charset="0"/>
              </a:rPr>
              <a:pPr defTabSz="936625"/>
              <a:t>5</a:t>
            </a:fld>
            <a:endParaRPr 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3" name="Slide Image Placeholder 1"/>
          <p:cNvSpPr>
            <a:spLocks noGrp="1" noRot="1" noChangeAspect="1"/>
          </p:cNvSpPr>
          <p:nvPr>
            <p:ph type="sldImg"/>
          </p:nvPr>
        </p:nvSpPr>
        <p:spPr>
          <a:ln/>
        </p:spPr>
      </p:sp>
      <p:sp>
        <p:nvSpPr>
          <p:cNvPr id="1201154" name="Notes Placeholder 2"/>
          <p:cNvSpPr>
            <a:spLocks noGrp="1"/>
          </p:cNvSpPr>
          <p:nvPr>
            <p:ph type="body" idx="1"/>
          </p:nvPr>
        </p:nvSpPr>
        <p:spPr>
          <a:noFill/>
          <a:ln/>
        </p:spPr>
        <p:txBody>
          <a:bodyPr/>
          <a:lstStyle/>
          <a:p>
            <a:endParaRPr lang="en-US" smtClean="0">
              <a:latin typeface="Arial" pitchFamily="34" charset="0"/>
            </a:endParaRPr>
          </a:p>
        </p:txBody>
      </p:sp>
      <p:sp>
        <p:nvSpPr>
          <p:cNvPr id="1201155" name="Slide Number Placeholder 3"/>
          <p:cNvSpPr>
            <a:spLocks noGrp="1"/>
          </p:cNvSpPr>
          <p:nvPr>
            <p:ph type="sldNum" sz="quarter" idx="5"/>
          </p:nvPr>
        </p:nvSpPr>
        <p:spPr>
          <a:noFill/>
        </p:spPr>
        <p:txBody>
          <a:bodyPr/>
          <a:lstStyle/>
          <a:p>
            <a:pPr defTabSz="936625"/>
            <a:fld id="{840E3D69-F0B4-4D5D-A767-6224AC3D38D5}" type="slidenum">
              <a:rPr lang="en-US" smtClean="0">
                <a:latin typeface="Arial" pitchFamily="34" charset="0"/>
              </a:rPr>
              <a:pPr defTabSz="936625"/>
              <a:t>51</a:t>
            </a:fld>
            <a:endParaRPr 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1" name="Slide Image Placeholder 1"/>
          <p:cNvSpPr>
            <a:spLocks noGrp="1" noRot="1" noChangeAspect="1"/>
          </p:cNvSpPr>
          <p:nvPr>
            <p:ph type="sldImg"/>
          </p:nvPr>
        </p:nvSpPr>
        <p:spPr>
          <a:ln/>
        </p:spPr>
      </p:sp>
      <p:sp>
        <p:nvSpPr>
          <p:cNvPr id="1203202" name="Notes Placeholder 2"/>
          <p:cNvSpPr>
            <a:spLocks noGrp="1"/>
          </p:cNvSpPr>
          <p:nvPr>
            <p:ph type="body" idx="1"/>
          </p:nvPr>
        </p:nvSpPr>
        <p:spPr>
          <a:noFill/>
          <a:ln/>
        </p:spPr>
        <p:txBody>
          <a:bodyPr/>
          <a:lstStyle/>
          <a:p>
            <a:endParaRPr lang="en-US" smtClean="0">
              <a:latin typeface="Arial" pitchFamily="34" charset="0"/>
            </a:endParaRPr>
          </a:p>
        </p:txBody>
      </p:sp>
      <p:sp>
        <p:nvSpPr>
          <p:cNvPr id="1203203" name="Slide Number Placeholder 3"/>
          <p:cNvSpPr>
            <a:spLocks noGrp="1"/>
          </p:cNvSpPr>
          <p:nvPr>
            <p:ph type="sldNum" sz="quarter" idx="5"/>
          </p:nvPr>
        </p:nvSpPr>
        <p:spPr>
          <a:noFill/>
        </p:spPr>
        <p:txBody>
          <a:bodyPr/>
          <a:lstStyle/>
          <a:p>
            <a:pPr defTabSz="936625"/>
            <a:fld id="{8AF67B0A-9DD4-427A-B9BD-2795EE949A95}" type="slidenum">
              <a:rPr lang="en-US" smtClean="0">
                <a:latin typeface="Arial" pitchFamily="34" charset="0"/>
              </a:rPr>
              <a:pPr defTabSz="936625"/>
              <a:t>52</a:t>
            </a:fld>
            <a:endParaRPr 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7" name="Slide Image Placeholder 1"/>
          <p:cNvSpPr>
            <a:spLocks noGrp="1" noRot="1" noChangeAspect="1"/>
          </p:cNvSpPr>
          <p:nvPr>
            <p:ph type="sldImg"/>
          </p:nvPr>
        </p:nvSpPr>
        <p:spPr>
          <a:ln/>
        </p:spPr>
      </p:sp>
      <p:sp>
        <p:nvSpPr>
          <p:cNvPr id="1207298" name="Notes Placeholder 2"/>
          <p:cNvSpPr>
            <a:spLocks noGrp="1"/>
          </p:cNvSpPr>
          <p:nvPr>
            <p:ph type="body" idx="1"/>
          </p:nvPr>
        </p:nvSpPr>
        <p:spPr>
          <a:noFill/>
          <a:ln/>
        </p:spPr>
        <p:txBody>
          <a:bodyPr/>
          <a:lstStyle/>
          <a:p>
            <a:endParaRPr lang="en-US" smtClean="0">
              <a:latin typeface="Arial" pitchFamily="34" charset="0"/>
            </a:endParaRPr>
          </a:p>
        </p:txBody>
      </p:sp>
      <p:sp>
        <p:nvSpPr>
          <p:cNvPr id="1207299" name="Slide Number Placeholder 3"/>
          <p:cNvSpPr>
            <a:spLocks noGrp="1"/>
          </p:cNvSpPr>
          <p:nvPr>
            <p:ph type="sldNum" sz="quarter" idx="5"/>
          </p:nvPr>
        </p:nvSpPr>
        <p:spPr>
          <a:noFill/>
        </p:spPr>
        <p:txBody>
          <a:bodyPr/>
          <a:lstStyle/>
          <a:p>
            <a:pPr defTabSz="936625"/>
            <a:fld id="{A634A288-12BF-4BD5-B07B-56D2AAD52887}" type="slidenum">
              <a:rPr lang="en-US" smtClean="0">
                <a:latin typeface="Arial" pitchFamily="34" charset="0"/>
              </a:rPr>
              <a:pPr defTabSz="936625"/>
              <a:t>53</a:t>
            </a:fld>
            <a:endParaRPr 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92F5854-A3F7-4995-A80C-32C363423C32}" type="slidenum">
              <a:rPr lang="en-US" smtClean="0"/>
              <a:pPr>
                <a:defRPr/>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5" name="Slide Image Placeholder 1"/>
          <p:cNvSpPr>
            <a:spLocks noGrp="1" noRot="1" noChangeAspect="1"/>
          </p:cNvSpPr>
          <p:nvPr>
            <p:ph type="sldImg"/>
          </p:nvPr>
        </p:nvSpPr>
        <p:spPr>
          <a:ln/>
        </p:spPr>
      </p:sp>
      <p:sp>
        <p:nvSpPr>
          <p:cNvPr id="1209346" name="Notes Placeholder 2"/>
          <p:cNvSpPr>
            <a:spLocks noGrp="1"/>
          </p:cNvSpPr>
          <p:nvPr>
            <p:ph type="body" idx="1"/>
          </p:nvPr>
        </p:nvSpPr>
        <p:spPr>
          <a:noFill/>
          <a:ln/>
        </p:spPr>
        <p:txBody>
          <a:bodyPr/>
          <a:lstStyle/>
          <a:p>
            <a:endParaRPr lang="en-US" smtClean="0">
              <a:latin typeface="Arial" pitchFamily="34" charset="0"/>
            </a:endParaRPr>
          </a:p>
        </p:txBody>
      </p:sp>
      <p:sp>
        <p:nvSpPr>
          <p:cNvPr id="1209347" name="Slide Number Placeholder 3"/>
          <p:cNvSpPr>
            <a:spLocks noGrp="1"/>
          </p:cNvSpPr>
          <p:nvPr>
            <p:ph type="sldNum" sz="quarter" idx="5"/>
          </p:nvPr>
        </p:nvSpPr>
        <p:spPr>
          <a:noFill/>
        </p:spPr>
        <p:txBody>
          <a:bodyPr/>
          <a:lstStyle/>
          <a:p>
            <a:pPr defTabSz="936625"/>
            <a:fld id="{2EB4B74B-37D4-48EE-B470-C673B1E4C05C}" type="slidenum">
              <a:rPr lang="en-US" smtClean="0">
                <a:latin typeface="Arial" pitchFamily="34" charset="0"/>
              </a:rPr>
              <a:pPr defTabSz="936625"/>
              <a:t>55</a:t>
            </a:fld>
            <a:endParaRPr lang="en-U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3" name="Slide Image Placeholder 1"/>
          <p:cNvSpPr>
            <a:spLocks noGrp="1" noRot="1" noChangeAspect="1"/>
          </p:cNvSpPr>
          <p:nvPr>
            <p:ph type="sldImg"/>
          </p:nvPr>
        </p:nvSpPr>
        <p:spPr>
          <a:ln/>
        </p:spPr>
      </p:sp>
      <p:sp>
        <p:nvSpPr>
          <p:cNvPr id="1211394" name="Notes Placeholder 2"/>
          <p:cNvSpPr>
            <a:spLocks noGrp="1"/>
          </p:cNvSpPr>
          <p:nvPr>
            <p:ph type="body" idx="1"/>
          </p:nvPr>
        </p:nvSpPr>
        <p:spPr>
          <a:noFill/>
          <a:ln/>
        </p:spPr>
        <p:txBody>
          <a:bodyPr/>
          <a:lstStyle/>
          <a:p>
            <a:endParaRPr lang="en-US" smtClean="0">
              <a:latin typeface="Arial" pitchFamily="34" charset="0"/>
            </a:endParaRPr>
          </a:p>
        </p:txBody>
      </p:sp>
      <p:sp>
        <p:nvSpPr>
          <p:cNvPr id="1211395" name="Slide Number Placeholder 3"/>
          <p:cNvSpPr>
            <a:spLocks noGrp="1"/>
          </p:cNvSpPr>
          <p:nvPr>
            <p:ph type="sldNum" sz="quarter" idx="5"/>
          </p:nvPr>
        </p:nvSpPr>
        <p:spPr>
          <a:noFill/>
        </p:spPr>
        <p:txBody>
          <a:bodyPr/>
          <a:lstStyle/>
          <a:p>
            <a:pPr defTabSz="936625"/>
            <a:fld id="{291B03FB-96B3-4F31-BB98-C71B845FC35A}" type="slidenum">
              <a:rPr lang="en-US" smtClean="0">
                <a:latin typeface="Arial" pitchFamily="34" charset="0"/>
              </a:rPr>
              <a:pPr defTabSz="936625"/>
              <a:t>56</a:t>
            </a:fld>
            <a:endParaRPr 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92F5854-A3F7-4995-A80C-32C363423C32}" type="slidenum">
              <a:rPr lang="en-US" smtClean="0"/>
              <a:pPr>
                <a:defRPr/>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92F5854-A3F7-4995-A80C-32C363423C32}" type="slidenum">
              <a:rPr lang="en-US" smtClean="0"/>
              <a:pPr>
                <a:defRPr/>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1" name="Slide Image Placeholder 1"/>
          <p:cNvSpPr>
            <a:spLocks noGrp="1" noRot="1" noChangeAspect="1"/>
          </p:cNvSpPr>
          <p:nvPr>
            <p:ph type="sldImg"/>
          </p:nvPr>
        </p:nvSpPr>
        <p:spPr>
          <a:ln/>
        </p:spPr>
      </p:sp>
      <p:sp>
        <p:nvSpPr>
          <p:cNvPr id="1213442" name="Notes Placeholder 2"/>
          <p:cNvSpPr>
            <a:spLocks noGrp="1"/>
          </p:cNvSpPr>
          <p:nvPr>
            <p:ph type="body" idx="1"/>
          </p:nvPr>
        </p:nvSpPr>
        <p:spPr>
          <a:noFill/>
          <a:ln/>
        </p:spPr>
        <p:txBody>
          <a:bodyPr/>
          <a:lstStyle/>
          <a:p>
            <a:endParaRPr lang="en-US" smtClean="0">
              <a:latin typeface="Arial" pitchFamily="34" charset="0"/>
            </a:endParaRPr>
          </a:p>
        </p:txBody>
      </p:sp>
      <p:sp>
        <p:nvSpPr>
          <p:cNvPr id="1213443" name="Slide Number Placeholder 3"/>
          <p:cNvSpPr>
            <a:spLocks noGrp="1"/>
          </p:cNvSpPr>
          <p:nvPr>
            <p:ph type="sldNum" sz="quarter" idx="5"/>
          </p:nvPr>
        </p:nvSpPr>
        <p:spPr>
          <a:noFill/>
        </p:spPr>
        <p:txBody>
          <a:bodyPr/>
          <a:lstStyle/>
          <a:p>
            <a:pPr defTabSz="936625"/>
            <a:fld id="{12456980-9F35-4E0B-8DF7-79733E5F7963}" type="slidenum">
              <a:rPr lang="en-US" smtClean="0">
                <a:latin typeface="Arial" pitchFamily="34" charset="0"/>
              </a:rPr>
              <a:pPr defTabSz="936625"/>
              <a:t>59</a:t>
            </a:fld>
            <a:endParaRPr lang="en-US"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92F5854-A3F7-4995-A80C-32C363423C32}" type="slidenum">
              <a:rPr lang="en-US" smtClean="0"/>
              <a:pPr>
                <a:defRPr/>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endParaRPr lang="en-US" smtClean="0">
              <a:latin typeface="Arial" pitchFamily="34" charset="0"/>
            </a:endParaRPr>
          </a:p>
        </p:txBody>
      </p:sp>
      <p:sp>
        <p:nvSpPr>
          <p:cNvPr id="33795" name="Slide Number Placeholder 3"/>
          <p:cNvSpPr>
            <a:spLocks noGrp="1"/>
          </p:cNvSpPr>
          <p:nvPr>
            <p:ph type="sldNum" sz="quarter" idx="5"/>
          </p:nvPr>
        </p:nvSpPr>
        <p:spPr>
          <a:noFill/>
        </p:spPr>
        <p:txBody>
          <a:bodyPr/>
          <a:lstStyle/>
          <a:p>
            <a:pPr defTabSz="936625"/>
            <a:fld id="{D389F4F2-BB4F-4A7B-A186-B3A7428A9D18}" type="slidenum">
              <a:rPr lang="en-US" smtClean="0">
                <a:latin typeface="Arial" pitchFamily="34" charset="0"/>
              </a:rPr>
              <a:pPr defTabSz="936625"/>
              <a:t>6</a:t>
            </a:fld>
            <a:endParaRPr 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49" name="Slide Image Placeholder 1"/>
          <p:cNvSpPr>
            <a:spLocks noGrp="1" noRot="1" noChangeAspect="1"/>
          </p:cNvSpPr>
          <p:nvPr>
            <p:ph type="sldImg"/>
          </p:nvPr>
        </p:nvSpPr>
        <p:spPr>
          <a:ln/>
        </p:spPr>
      </p:sp>
      <p:sp>
        <p:nvSpPr>
          <p:cNvPr id="1205250" name="Notes Placeholder 2"/>
          <p:cNvSpPr>
            <a:spLocks noGrp="1"/>
          </p:cNvSpPr>
          <p:nvPr>
            <p:ph type="body" idx="1"/>
          </p:nvPr>
        </p:nvSpPr>
        <p:spPr>
          <a:noFill/>
          <a:ln/>
        </p:spPr>
        <p:txBody>
          <a:bodyPr/>
          <a:lstStyle/>
          <a:p>
            <a:endParaRPr lang="en-US" smtClean="0">
              <a:latin typeface="Arial" pitchFamily="34" charset="0"/>
            </a:endParaRPr>
          </a:p>
        </p:txBody>
      </p:sp>
      <p:sp>
        <p:nvSpPr>
          <p:cNvPr id="1205251" name="Slide Number Placeholder 3"/>
          <p:cNvSpPr>
            <a:spLocks noGrp="1"/>
          </p:cNvSpPr>
          <p:nvPr>
            <p:ph type="sldNum" sz="quarter" idx="5"/>
          </p:nvPr>
        </p:nvSpPr>
        <p:spPr>
          <a:noFill/>
        </p:spPr>
        <p:txBody>
          <a:bodyPr/>
          <a:lstStyle/>
          <a:p>
            <a:pPr defTabSz="936625"/>
            <a:fld id="{4676C4BA-1610-4072-943B-559DBA677BE0}" type="slidenum">
              <a:rPr lang="en-US" smtClean="0">
                <a:latin typeface="Arial" pitchFamily="34" charset="0"/>
              </a:rPr>
              <a:pPr defTabSz="936625"/>
              <a:t>61</a:t>
            </a:fld>
            <a:endParaRPr lang="en-US"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241FAD1-4654-405E-88AA-E8DD6CE353C2}" type="slidenum">
              <a:rPr lang="en-US"/>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7" name="Slide Image Placeholder 1"/>
          <p:cNvSpPr>
            <a:spLocks noGrp="1" noRot="1" noChangeAspect="1"/>
          </p:cNvSpPr>
          <p:nvPr>
            <p:ph type="sldImg"/>
          </p:nvPr>
        </p:nvSpPr>
        <p:spPr>
          <a:ln/>
        </p:spPr>
      </p:sp>
      <p:sp>
        <p:nvSpPr>
          <p:cNvPr id="1217538" name="Notes Placeholder 2"/>
          <p:cNvSpPr>
            <a:spLocks noGrp="1"/>
          </p:cNvSpPr>
          <p:nvPr>
            <p:ph type="body" idx="1"/>
          </p:nvPr>
        </p:nvSpPr>
        <p:spPr>
          <a:noFill/>
          <a:ln/>
        </p:spPr>
        <p:txBody>
          <a:bodyPr/>
          <a:lstStyle/>
          <a:p>
            <a:endParaRPr lang="en-US" smtClean="0">
              <a:latin typeface="Arial" pitchFamily="34" charset="0"/>
            </a:endParaRPr>
          </a:p>
        </p:txBody>
      </p:sp>
      <p:sp>
        <p:nvSpPr>
          <p:cNvPr id="1217539" name="Slide Number Placeholder 3"/>
          <p:cNvSpPr>
            <a:spLocks noGrp="1"/>
          </p:cNvSpPr>
          <p:nvPr>
            <p:ph type="sldNum" sz="quarter" idx="5"/>
          </p:nvPr>
        </p:nvSpPr>
        <p:spPr>
          <a:noFill/>
        </p:spPr>
        <p:txBody>
          <a:bodyPr/>
          <a:lstStyle/>
          <a:p>
            <a:pPr defTabSz="936625"/>
            <a:fld id="{4F357EE6-9CA3-4DE5-AC40-066820121D79}" type="slidenum">
              <a:rPr lang="en-US" smtClean="0">
                <a:latin typeface="Arial" pitchFamily="34" charset="0"/>
              </a:rPr>
              <a:pPr defTabSz="936625"/>
              <a:t>63</a:t>
            </a:fld>
            <a:endParaRPr lang="en-US"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5" name="Rectangle 7"/>
          <p:cNvSpPr>
            <a:spLocks noGrp="1" noChangeArrowheads="1"/>
          </p:cNvSpPr>
          <p:nvPr>
            <p:ph type="sldNum" sz="quarter" idx="5"/>
          </p:nvPr>
        </p:nvSpPr>
        <p:spPr>
          <a:noFill/>
        </p:spPr>
        <p:txBody>
          <a:bodyPr/>
          <a:lstStyle/>
          <a:p>
            <a:pPr defTabSz="936625"/>
            <a:fld id="{76E85B4E-E9EB-4247-8498-95F1D7490A89}" type="slidenum">
              <a:rPr lang="en-US" smtClean="0">
                <a:latin typeface="Arial" pitchFamily="34" charset="0"/>
              </a:rPr>
              <a:pPr defTabSz="936625"/>
              <a:t>64</a:t>
            </a:fld>
            <a:endParaRPr lang="en-US" smtClean="0">
              <a:latin typeface="Arial" pitchFamily="34" charset="0"/>
            </a:endParaRPr>
          </a:p>
        </p:txBody>
      </p:sp>
      <p:sp>
        <p:nvSpPr>
          <p:cNvPr id="1219586" name="Rectangle 2"/>
          <p:cNvSpPr>
            <a:spLocks noGrp="1" noRot="1" noChangeAspect="1" noChangeArrowheads="1" noTextEdit="1"/>
          </p:cNvSpPr>
          <p:nvPr>
            <p:ph type="sldImg"/>
          </p:nvPr>
        </p:nvSpPr>
        <p:spPr>
          <a:xfrm>
            <a:off x="941388" y="252413"/>
            <a:ext cx="5495925" cy="4121150"/>
          </a:xfrm>
          <a:ln/>
        </p:spPr>
      </p:sp>
      <p:sp>
        <p:nvSpPr>
          <p:cNvPr id="1219587"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The easiest way to set upstream signal levels is to establish what is called the </a:t>
            </a:r>
            <a:r>
              <a:rPr lang="en-US" sz="900" i="1" smtClean="0">
                <a:latin typeface="Arial" pitchFamily="34" charset="0"/>
              </a:rPr>
              <a:t>X level</a:t>
            </a:r>
            <a:r>
              <a:rPr lang="en-US" sz="900" smtClean="0">
                <a:latin typeface="Arial" pitchFamily="34" charset="0"/>
              </a:rPr>
              <a:t>.  This is a headend upstream signal level that is the result of providing the proper level at the input to the last reverse amplifier (the first amplifier or node out of the headend).</a:t>
            </a:r>
          </a:p>
          <a:p>
            <a:pPr marL="117475" indent="-117475" defTabSz="1068388"/>
            <a:endParaRPr lang="en-US" sz="900" smtClean="0">
              <a:latin typeface="Arial" pitchFamily="34" charset="0"/>
            </a:endParaRPr>
          </a:p>
          <a:p>
            <a:pPr marL="117475" indent="-117475" defTabSz="1068388"/>
            <a:r>
              <a:rPr lang="en-US" sz="900" smtClean="0">
                <a:latin typeface="Arial" pitchFamily="34" charset="0"/>
              </a:rPr>
              <a:t>To establish the </a:t>
            </a:r>
            <a:r>
              <a:rPr lang="en-US" sz="900" i="1" smtClean="0">
                <a:latin typeface="Arial" pitchFamily="34" charset="0"/>
              </a:rPr>
              <a:t>X level</a:t>
            </a:r>
            <a:r>
              <a:rPr lang="en-US" sz="900" smtClean="0">
                <a:latin typeface="Arial" pitchFamily="34" charset="0"/>
              </a:rPr>
              <a:t>, go to the first downstream amplifier or node location out of the headend.  Here you should inject a signal into that location’s reverse amplifier module input at a level known to be correct.  This will result in a signal at the headend that is measured and defined as the </a:t>
            </a:r>
            <a:r>
              <a:rPr lang="en-US" sz="900" i="1" smtClean="0">
                <a:latin typeface="Arial" pitchFamily="34" charset="0"/>
              </a:rPr>
              <a:t>X level</a:t>
            </a:r>
            <a:r>
              <a:rPr lang="en-US" sz="900" smtClean="0">
                <a:latin typeface="Arial" pitchFamily="34" charset="0"/>
              </a:rPr>
              <a:t>.</a:t>
            </a:r>
          </a:p>
          <a:p>
            <a:pPr marL="117475" indent="-117475" defTabSz="1068388"/>
            <a:endParaRPr lang="en-US" sz="900" smtClean="0">
              <a:latin typeface="Arial" pitchFamily="34" charset="0"/>
            </a:endParaRPr>
          </a:p>
          <a:p>
            <a:pPr marL="117475" indent="-117475" defTabSz="1068388"/>
            <a:r>
              <a:rPr lang="en-US" sz="900" smtClean="0">
                <a:latin typeface="Arial" pitchFamily="34" charset="0"/>
              </a:rPr>
              <a:t>Assuming your system was designed for unity gain operation, when you go to the next amplifier location and inject the proper amplitude test signal there, the resulting signal at the headend will be the same as the original </a:t>
            </a:r>
            <a:r>
              <a:rPr lang="en-US" sz="900" i="1" smtClean="0">
                <a:latin typeface="Arial" pitchFamily="34" charset="0"/>
              </a:rPr>
              <a:t>X level</a:t>
            </a:r>
            <a:r>
              <a:rPr lang="en-US" sz="900" smtClean="0">
                <a:latin typeface="Arial" pitchFamily="34" charset="0"/>
              </a:rPr>
              <a:t>.  If it is not, you can make necessary adjustments and install the proper output attenuator and equalizer to achieve the correct upstream input level at the first amplifier location, which will give you the desired headend </a:t>
            </a:r>
            <a:r>
              <a:rPr lang="en-US" sz="900" i="1" smtClean="0">
                <a:latin typeface="Arial" pitchFamily="34" charset="0"/>
              </a:rPr>
              <a:t>X level</a:t>
            </a:r>
            <a:r>
              <a:rPr lang="en-US" sz="900" smtClean="0">
                <a:latin typeface="Arial" pitchFamily="34" charset="0"/>
              </a:rPr>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633" name="Slide Image Placeholder 1"/>
          <p:cNvSpPr>
            <a:spLocks noGrp="1" noRot="1" noChangeAspect="1"/>
          </p:cNvSpPr>
          <p:nvPr>
            <p:ph type="sldImg"/>
          </p:nvPr>
        </p:nvSpPr>
        <p:spPr>
          <a:ln/>
        </p:spPr>
      </p:sp>
      <p:sp>
        <p:nvSpPr>
          <p:cNvPr id="1221634" name="Notes Placeholder 2"/>
          <p:cNvSpPr>
            <a:spLocks noGrp="1"/>
          </p:cNvSpPr>
          <p:nvPr>
            <p:ph type="body" idx="1"/>
          </p:nvPr>
        </p:nvSpPr>
        <p:spPr>
          <a:noFill/>
          <a:ln/>
        </p:spPr>
        <p:txBody>
          <a:bodyPr/>
          <a:lstStyle/>
          <a:p>
            <a:endParaRPr lang="en-US" smtClean="0">
              <a:latin typeface="Arial" pitchFamily="34" charset="0"/>
            </a:endParaRPr>
          </a:p>
        </p:txBody>
      </p:sp>
      <p:sp>
        <p:nvSpPr>
          <p:cNvPr id="1221635" name="Slide Number Placeholder 3"/>
          <p:cNvSpPr>
            <a:spLocks noGrp="1"/>
          </p:cNvSpPr>
          <p:nvPr>
            <p:ph type="sldNum" sz="quarter" idx="5"/>
          </p:nvPr>
        </p:nvSpPr>
        <p:spPr>
          <a:noFill/>
        </p:spPr>
        <p:txBody>
          <a:bodyPr/>
          <a:lstStyle/>
          <a:p>
            <a:pPr defTabSz="936625"/>
            <a:fld id="{DEDD4979-10A8-4FC7-ABF2-4FDE15FF6BBE}" type="slidenum">
              <a:rPr lang="en-US" smtClean="0">
                <a:latin typeface="Arial" pitchFamily="34" charset="0"/>
              </a:rPr>
              <a:pPr defTabSz="936625"/>
              <a:t>65</a:t>
            </a:fld>
            <a:endParaRPr lang="en-US"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1" name="Rectangle 7"/>
          <p:cNvSpPr>
            <a:spLocks noGrp="1" noChangeArrowheads="1"/>
          </p:cNvSpPr>
          <p:nvPr>
            <p:ph type="sldNum" sz="quarter" idx="5"/>
          </p:nvPr>
        </p:nvSpPr>
        <p:spPr>
          <a:noFill/>
        </p:spPr>
        <p:txBody>
          <a:bodyPr/>
          <a:lstStyle/>
          <a:p>
            <a:pPr defTabSz="936625"/>
            <a:fld id="{A9447510-535B-4380-9143-2ED9861CB143}" type="slidenum">
              <a:rPr lang="en-US" smtClean="0">
                <a:latin typeface="Arial" pitchFamily="34" charset="0"/>
              </a:rPr>
              <a:pPr defTabSz="936625"/>
              <a:t>66</a:t>
            </a:fld>
            <a:endParaRPr lang="en-US" smtClean="0">
              <a:latin typeface="Arial" pitchFamily="34" charset="0"/>
            </a:endParaRPr>
          </a:p>
        </p:txBody>
      </p:sp>
      <p:sp>
        <p:nvSpPr>
          <p:cNvPr id="1223682" name="Rectangle 2"/>
          <p:cNvSpPr>
            <a:spLocks noGrp="1" noRot="1" noChangeAspect="1" noChangeArrowheads="1" noTextEdit="1"/>
          </p:cNvSpPr>
          <p:nvPr>
            <p:ph type="sldImg"/>
          </p:nvPr>
        </p:nvSpPr>
        <p:spPr>
          <a:xfrm>
            <a:off x="941388" y="252413"/>
            <a:ext cx="5495925" cy="4121150"/>
          </a:xfrm>
          <a:ln/>
        </p:spPr>
      </p:sp>
      <p:sp>
        <p:nvSpPr>
          <p:cNvPr id="1223683"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Setting upstream signal levels is best done by using a procedure based on what is called the </a:t>
            </a:r>
            <a:r>
              <a:rPr lang="en-US" sz="900" i="1" smtClean="0">
                <a:latin typeface="Arial" pitchFamily="34" charset="0"/>
              </a:rPr>
              <a:t>X level</a:t>
            </a:r>
            <a:r>
              <a:rPr lang="en-US" sz="900" smtClean="0">
                <a:latin typeface="Arial" pitchFamily="34" charset="0"/>
              </a:rPr>
              <a:t>.  Before setting levels, you need to understand internal signal flow and losses for the amplifiers used in your system.  The equipment manufacturer can provide copies of block diagrams with this information.  In many cases, equipment manufacturers also may be able to provide detailed upstream alignment instructions for the particular equipment in use.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29" name="Slide Image Placeholder 1"/>
          <p:cNvSpPr>
            <a:spLocks noGrp="1" noRot="1" noChangeAspect="1"/>
          </p:cNvSpPr>
          <p:nvPr>
            <p:ph type="sldImg"/>
          </p:nvPr>
        </p:nvSpPr>
        <p:spPr>
          <a:ln/>
        </p:spPr>
      </p:sp>
      <p:sp>
        <p:nvSpPr>
          <p:cNvPr id="1225730" name="Notes Placeholder 2"/>
          <p:cNvSpPr>
            <a:spLocks noGrp="1"/>
          </p:cNvSpPr>
          <p:nvPr>
            <p:ph type="body" idx="1"/>
          </p:nvPr>
        </p:nvSpPr>
        <p:spPr>
          <a:noFill/>
          <a:ln/>
        </p:spPr>
        <p:txBody>
          <a:bodyPr/>
          <a:lstStyle/>
          <a:p>
            <a:endParaRPr lang="en-US" smtClean="0">
              <a:latin typeface="Arial" pitchFamily="34" charset="0"/>
            </a:endParaRPr>
          </a:p>
        </p:txBody>
      </p:sp>
      <p:sp>
        <p:nvSpPr>
          <p:cNvPr id="1225731" name="Slide Number Placeholder 3"/>
          <p:cNvSpPr>
            <a:spLocks noGrp="1"/>
          </p:cNvSpPr>
          <p:nvPr>
            <p:ph type="sldNum" sz="quarter" idx="5"/>
          </p:nvPr>
        </p:nvSpPr>
        <p:spPr>
          <a:noFill/>
        </p:spPr>
        <p:txBody>
          <a:bodyPr/>
          <a:lstStyle/>
          <a:p>
            <a:pPr defTabSz="936625"/>
            <a:fld id="{D6994647-D219-4DC7-9B81-F8115C4465C3}" type="slidenum">
              <a:rPr lang="en-US" smtClean="0">
                <a:latin typeface="Arial" pitchFamily="34" charset="0"/>
              </a:rPr>
              <a:pPr defTabSz="936625"/>
              <a:t>67</a:t>
            </a:fld>
            <a:endParaRPr lang="en-US"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7" name="Rectangle 7"/>
          <p:cNvSpPr>
            <a:spLocks noGrp="1" noChangeArrowheads="1"/>
          </p:cNvSpPr>
          <p:nvPr>
            <p:ph type="sldNum" sz="quarter" idx="5"/>
          </p:nvPr>
        </p:nvSpPr>
        <p:spPr>
          <a:noFill/>
        </p:spPr>
        <p:txBody>
          <a:bodyPr/>
          <a:lstStyle/>
          <a:p>
            <a:pPr defTabSz="936625"/>
            <a:fld id="{73ED73BD-9A39-4153-B735-A863129362DD}" type="slidenum">
              <a:rPr lang="en-US" smtClean="0">
                <a:latin typeface="Arial" pitchFamily="34" charset="0"/>
              </a:rPr>
              <a:pPr defTabSz="936625"/>
              <a:t>68</a:t>
            </a:fld>
            <a:endParaRPr lang="en-US" smtClean="0">
              <a:latin typeface="Arial" pitchFamily="34" charset="0"/>
            </a:endParaRPr>
          </a:p>
        </p:txBody>
      </p:sp>
      <p:sp>
        <p:nvSpPr>
          <p:cNvPr id="1227778" name="Rectangle 2"/>
          <p:cNvSpPr>
            <a:spLocks noGrp="1" noRot="1" noChangeAspect="1" noChangeArrowheads="1" noTextEdit="1"/>
          </p:cNvSpPr>
          <p:nvPr>
            <p:ph type="sldImg"/>
          </p:nvPr>
        </p:nvSpPr>
        <p:spPr>
          <a:xfrm>
            <a:off x="941388" y="252413"/>
            <a:ext cx="5495925" cy="4121150"/>
          </a:xfrm>
          <a:ln/>
        </p:spPr>
      </p:sp>
      <p:sp>
        <p:nvSpPr>
          <p:cNvPr id="1227779"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The easiest way to set upstream signal levels is to establish what is called the </a:t>
            </a:r>
            <a:r>
              <a:rPr lang="en-US" sz="900" i="1" smtClean="0">
                <a:latin typeface="Arial" pitchFamily="34" charset="0"/>
              </a:rPr>
              <a:t>X level</a:t>
            </a:r>
            <a:r>
              <a:rPr lang="en-US" sz="900" smtClean="0">
                <a:latin typeface="Arial" pitchFamily="34" charset="0"/>
              </a:rPr>
              <a:t>.  This is a headend upstream signal level that is the result of providing the proper level at the input to the last reverse amplifier (the first amplifier or node out of the headend).</a:t>
            </a:r>
          </a:p>
          <a:p>
            <a:pPr marL="117475" indent="-117475" defTabSz="1068388"/>
            <a:endParaRPr lang="en-US" sz="900" smtClean="0">
              <a:latin typeface="Arial" pitchFamily="34" charset="0"/>
            </a:endParaRPr>
          </a:p>
          <a:p>
            <a:pPr marL="117475" indent="-117475" defTabSz="1068388"/>
            <a:r>
              <a:rPr lang="en-US" sz="900" smtClean="0">
                <a:latin typeface="Arial" pitchFamily="34" charset="0"/>
              </a:rPr>
              <a:t>To establish the </a:t>
            </a:r>
            <a:r>
              <a:rPr lang="en-US" sz="900" i="1" smtClean="0">
                <a:latin typeface="Arial" pitchFamily="34" charset="0"/>
              </a:rPr>
              <a:t>X level</a:t>
            </a:r>
            <a:r>
              <a:rPr lang="en-US" sz="900" smtClean="0">
                <a:latin typeface="Arial" pitchFamily="34" charset="0"/>
              </a:rPr>
              <a:t>, go to the first downstream amplifier or node location out of the headend.  Here you should inject a signal into that location’s reverse amplifier module input at a level known to be correct.  This will result in a signal at the headend that is measured and defined as the </a:t>
            </a:r>
            <a:r>
              <a:rPr lang="en-US" sz="900" i="1" smtClean="0">
                <a:latin typeface="Arial" pitchFamily="34" charset="0"/>
              </a:rPr>
              <a:t>X level</a:t>
            </a:r>
            <a:r>
              <a:rPr lang="en-US" sz="900" smtClean="0">
                <a:latin typeface="Arial" pitchFamily="34" charset="0"/>
              </a:rPr>
              <a:t>.</a:t>
            </a:r>
          </a:p>
          <a:p>
            <a:pPr marL="117475" indent="-117475" defTabSz="1068388"/>
            <a:endParaRPr lang="en-US" sz="900" smtClean="0">
              <a:latin typeface="Arial" pitchFamily="34" charset="0"/>
            </a:endParaRPr>
          </a:p>
          <a:p>
            <a:pPr marL="117475" indent="-117475" defTabSz="1068388"/>
            <a:r>
              <a:rPr lang="en-US" sz="900" smtClean="0">
                <a:latin typeface="Arial" pitchFamily="34" charset="0"/>
              </a:rPr>
              <a:t>Assuming your system was designed for unity gain operation, when you go to the next amplifier location and inject the proper amplitude test signal there, the resulting signal at the headend will be the same as the original </a:t>
            </a:r>
            <a:r>
              <a:rPr lang="en-US" sz="900" i="1" smtClean="0">
                <a:latin typeface="Arial" pitchFamily="34" charset="0"/>
              </a:rPr>
              <a:t>X level</a:t>
            </a:r>
            <a:r>
              <a:rPr lang="en-US" sz="900" smtClean="0">
                <a:latin typeface="Arial" pitchFamily="34" charset="0"/>
              </a:rPr>
              <a:t>.  If it is not, you can make necessary adjustments and install the proper output attenuator and equalizer to achieve the correct upstream input level at the first amplifier location, which will give you the desired headend </a:t>
            </a:r>
            <a:r>
              <a:rPr lang="en-US" sz="900" i="1" smtClean="0">
                <a:latin typeface="Arial" pitchFamily="34" charset="0"/>
              </a:rPr>
              <a:t>X level</a:t>
            </a:r>
            <a:r>
              <a:rPr lang="en-US" sz="900" smtClean="0">
                <a:latin typeface="Arial" pitchFamily="34" charset="0"/>
              </a:rPr>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5" name="Slide Image Placeholder 1"/>
          <p:cNvSpPr>
            <a:spLocks noGrp="1" noRot="1" noChangeAspect="1"/>
          </p:cNvSpPr>
          <p:nvPr>
            <p:ph type="sldImg"/>
          </p:nvPr>
        </p:nvSpPr>
        <p:spPr>
          <a:ln/>
        </p:spPr>
      </p:sp>
      <p:sp>
        <p:nvSpPr>
          <p:cNvPr id="1229826" name="Notes Placeholder 2"/>
          <p:cNvSpPr>
            <a:spLocks noGrp="1"/>
          </p:cNvSpPr>
          <p:nvPr>
            <p:ph type="body" idx="1"/>
          </p:nvPr>
        </p:nvSpPr>
        <p:spPr>
          <a:noFill/>
          <a:ln/>
        </p:spPr>
        <p:txBody>
          <a:bodyPr/>
          <a:lstStyle/>
          <a:p>
            <a:endParaRPr lang="en-US" smtClean="0">
              <a:latin typeface="Arial" pitchFamily="34" charset="0"/>
            </a:endParaRPr>
          </a:p>
        </p:txBody>
      </p:sp>
      <p:sp>
        <p:nvSpPr>
          <p:cNvPr id="1229827" name="Slide Number Placeholder 3"/>
          <p:cNvSpPr>
            <a:spLocks noGrp="1"/>
          </p:cNvSpPr>
          <p:nvPr>
            <p:ph type="sldNum" sz="quarter" idx="5"/>
          </p:nvPr>
        </p:nvSpPr>
        <p:spPr>
          <a:noFill/>
        </p:spPr>
        <p:txBody>
          <a:bodyPr/>
          <a:lstStyle/>
          <a:p>
            <a:pPr defTabSz="936625"/>
            <a:fld id="{A1ED4A87-169E-4CDE-ABB7-0B2BFC9151C9}" type="slidenum">
              <a:rPr lang="en-US" smtClean="0">
                <a:latin typeface="Arial" pitchFamily="34" charset="0"/>
              </a:rPr>
              <a:pPr defTabSz="936625"/>
              <a:t>69</a:t>
            </a:fld>
            <a:endParaRPr lang="en-US"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3" name="Slide Image Placeholder 1"/>
          <p:cNvSpPr>
            <a:spLocks noGrp="1" noRot="1" noChangeAspect="1"/>
          </p:cNvSpPr>
          <p:nvPr>
            <p:ph type="sldImg"/>
          </p:nvPr>
        </p:nvSpPr>
        <p:spPr>
          <a:ln/>
        </p:spPr>
      </p:sp>
      <p:sp>
        <p:nvSpPr>
          <p:cNvPr id="1231874" name="Notes Placeholder 2"/>
          <p:cNvSpPr>
            <a:spLocks noGrp="1"/>
          </p:cNvSpPr>
          <p:nvPr>
            <p:ph type="body" idx="1"/>
          </p:nvPr>
        </p:nvSpPr>
        <p:spPr>
          <a:noFill/>
          <a:ln/>
        </p:spPr>
        <p:txBody>
          <a:bodyPr/>
          <a:lstStyle/>
          <a:p>
            <a:endParaRPr lang="en-US" smtClean="0">
              <a:latin typeface="Arial" pitchFamily="34" charset="0"/>
            </a:endParaRPr>
          </a:p>
        </p:txBody>
      </p:sp>
      <p:sp>
        <p:nvSpPr>
          <p:cNvPr id="1231875" name="Slide Number Placeholder 3"/>
          <p:cNvSpPr>
            <a:spLocks noGrp="1"/>
          </p:cNvSpPr>
          <p:nvPr>
            <p:ph type="sldNum" sz="quarter" idx="5"/>
          </p:nvPr>
        </p:nvSpPr>
        <p:spPr>
          <a:noFill/>
        </p:spPr>
        <p:txBody>
          <a:bodyPr/>
          <a:lstStyle/>
          <a:p>
            <a:pPr defTabSz="936625"/>
            <a:fld id="{85E3A89B-EFBC-4AE8-B428-27924429CA3F}" type="slidenum">
              <a:rPr lang="en-US" smtClean="0">
                <a:latin typeface="Arial" pitchFamily="34" charset="0"/>
              </a:rPr>
              <a:pPr defTabSz="936625"/>
              <a:t>70</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pPr defTabSz="936625"/>
            <a:fld id="{7ACBBF43-0C0D-4D79-A265-7E496498754C}" type="slidenum">
              <a:rPr lang="en-US" smtClean="0">
                <a:latin typeface="Arial" pitchFamily="34" charset="0"/>
              </a:rPr>
              <a:pPr defTabSz="936625"/>
              <a:t>7</a:t>
            </a:fld>
            <a:endParaRPr lang="en-US" smtClean="0">
              <a:latin typeface="Arial" pitchFamily="34" charset="0"/>
            </a:endParaRPr>
          </a:p>
        </p:txBody>
      </p:sp>
      <p:sp>
        <p:nvSpPr>
          <p:cNvPr id="37890" name="Rectangle 2"/>
          <p:cNvSpPr>
            <a:spLocks noGrp="1" noRot="1" noChangeAspect="1" noChangeArrowheads="1" noTextEdit="1"/>
          </p:cNvSpPr>
          <p:nvPr>
            <p:ph type="sldImg"/>
          </p:nvPr>
        </p:nvSpPr>
        <p:spPr>
          <a:xfrm>
            <a:off x="941388" y="252413"/>
            <a:ext cx="5495925" cy="4121150"/>
          </a:xfrm>
          <a:ln/>
        </p:spPr>
      </p:sp>
      <p:sp>
        <p:nvSpPr>
          <p:cNvPr id="37891" name="Rectangle 3"/>
          <p:cNvSpPr>
            <a:spLocks noGrp="1" noChangeArrowheads="1"/>
          </p:cNvSpPr>
          <p:nvPr>
            <p:ph type="body" idx="1"/>
          </p:nvPr>
        </p:nvSpPr>
        <p:spPr>
          <a:xfrm>
            <a:off x="422275" y="4521200"/>
            <a:ext cx="6386513" cy="4392613"/>
          </a:xfrm>
          <a:noFill/>
          <a:ln/>
        </p:spPr>
        <p:txBody>
          <a:bodyPr/>
          <a:lstStyle/>
          <a:p>
            <a:pPr marL="117475" indent="-117475" defTabSz="1068388"/>
            <a:endParaRPr lang="en-US" sz="900" smtClean="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1" name="Rectangle 7"/>
          <p:cNvSpPr>
            <a:spLocks noGrp="1" noChangeArrowheads="1"/>
          </p:cNvSpPr>
          <p:nvPr>
            <p:ph type="sldNum" sz="quarter" idx="5"/>
          </p:nvPr>
        </p:nvSpPr>
        <p:spPr>
          <a:noFill/>
        </p:spPr>
        <p:txBody>
          <a:bodyPr/>
          <a:lstStyle/>
          <a:p>
            <a:pPr defTabSz="936625"/>
            <a:fld id="{5803FAC6-A241-420B-9355-3128738C0530}" type="slidenum">
              <a:rPr lang="en-US" smtClean="0">
                <a:latin typeface="Arial" pitchFamily="34" charset="0"/>
              </a:rPr>
              <a:pPr defTabSz="936625"/>
              <a:t>71</a:t>
            </a:fld>
            <a:endParaRPr lang="en-US" smtClean="0">
              <a:latin typeface="Arial" pitchFamily="34" charset="0"/>
            </a:endParaRPr>
          </a:p>
        </p:txBody>
      </p:sp>
      <p:sp>
        <p:nvSpPr>
          <p:cNvPr id="1233922" name="Rectangle 2"/>
          <p:cNvSpPr>
            <a:spLocks noGrp="1" noRot="1" noChangeAspect="1" noChangeArrowheads="1" noTextEdit="1"/>
          </p:cNvSpPr>
          <p:nvPr>
            <p:ph type="sldImg"/>
          </p:nvPr>
        </p:nvSpPr>
        <p:spPr>
          <a:xfrm>
            <a:off x="941388" y="252413"/>
            <a:ext cx="5495925" cy="4121150"/>
          </a:xfrm>
          <a:ln/>
        </p:spPr>
      </p:sp>
      <p:sp>
        <p:nvSpPr>
          <p:cNvPr id="1233923"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mtClean="0">
                <a:latin typeface="Arial" pitchFamily="34" charset="0"/>
              </a:rPr>
              <a:t>When one thinks of RF problems that may affect CMTS or cable modem operation, the first thought that comes to mind is almost always upstream performance. Upstream RF problems are seemingly ubiquitous in many cable networks.</a:t>
            </a:r>
          </a:p>
          <a:p>
            <a:pPr marL="117475" indent="-117475" defTabSz="1068388"/>
            <a:endParaRPr lang="en-US" smtClean="0">
              <a:latin typeface="Arial" pitchFamily="34" charset="0"/>
            </a:endParaRPr>
          </a:p>
          <a:p>
            <a:pPr marL="117475" indent="-117475" defTabSz="1068388"/>
            <a:r>
              <a:rPr lang="en-US" smtClean="0">
                <a:latin typeface="Arial" pitchFamily="34" charset="0"/>
              </a:rPr>
              <a:t>Most cable systems use a sub-split band plan for signal transmission. Downstream signals, that is, signals sent from the headend to the subscriber, generally occupy the 50-860 MHz spectrum. Upstream signals, those sent from the subscriber to the headend, are carried in the 5-42 MHz spectrum.</a:t>
            </a:r>
          </a:p>
          <a:p>
            <a:pPr marL="117475" indent="-117475" defTabSz="1068388"/>
            <a:endParaRPr lang="en-US" smtClean="0">
              <a:latin typeface="Arial" pitchFamily="34" charset="0"/>
            </a:endParaRPr>
          </a:p>
          <a:p>
            <a:pPr marL="117475" indent="-117475" defTabSz="1068388"/>
            <a:r>
              <a:rPr lang="en-US" smtClean="0">
                <a:latin typeface="Arial" pitchFamily="34" charset="0"/>
              </a:rPr>
              <a:t>There are several potential problems with sub-split two-way operation. They include the effects of upstream noise funneling, where signals and potential interference from many points “funnel together” to one point: the headend. To make matters worse, interference from just one location can disrupt upstream signals from the entire cable network. Other problems include the prevalence of manmade noise in the upstream spectrum, such as short-wave broadcasts, amateur (“ham”) radio, citizens band (CB) and other two-way radio transmissions, and electrical interference.</a:t>
            </a:r>
          </a:p>
          <a:p>
            <a:pPr marL="117475" indent="-117475" defTabSz="1068388"/>
            <a:endParaRPr lang="en-US" smtClean="0">
              <a:latin typeface="Arial" pitchFamily="34" charset="0"/>
            </a:endParaRPr>
          </a:p>
          <a:p>
            <a:pPr marL="117475" indent="-117475" defTabSz="1068388"/>
            <a:r>
              <a:rPr lang="en-US" smtClean="0">
                <a:latin typeface="Arial" pitchFamily="34" charset="0"/>
              </a:rPr>
              <a:t>Unlike the downstream, the upstream generally has no continuous reference carriers for setting levels. Much of the upstream traffic is digitally modulated carriers, which require different measurement techniques than traditional analog TV channels. Some of the digital signals may be bursty in nature, making them even more difficult to capture and measure.</a:t>
            </a:r>
          </a:p>
          <a:p>
            <a:pPr marL="117475" indent="-117475" defTabSz="1068388"/>
            <a:endParaRPr lang="en-US" smtClean="0">
              <a:latin typeface="Arial" pitchFamily="34" charset="0"/>
            </a:endParaRPr>
          </a:p>
          <a:p>
            <a:pPr marL="117475" indent="-117475" defTabSz="1068388"/>
            <a:r>
              <a:rPr lang="en-US" smtClean="0">
                <a:latin typeface="Arial" pitchFamily="34" charset="0"/>
              </a:rPr>
              <a:t>When a problem such as ingress occurs, it can be very difficult to isolate and troubleshoot. This is because ingress can be coming from one or more of potentially hundreds or even thousands of points in the network. An estimated 95% of ingress and other problems affecting the upstream path originate in subscriber drops. 25% of the problems happen between the tap and the side of the subscriber’s house (exterior drop wiring), 70% occur between the side of the house and the TV set (interior wiring), and only 5% are network-related.</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69" name="Rectangle 7"/>
          <p:cNvSpPr>
            <a:spLocks noGrp="1" noChangeArrowheads="1"/>
          </p:cNvSpPr>
          <p:nvPr>
            <p:ph type="sldNum" sz="quarter" idx="5"/>
          </p:nvPr>
        </p:nvSpPr>
        <p:spPr>
          <a:noFill/>
        </p:spPr>
        <p:txBody>
          <a:bodyPr/>
          <a:lstStyle/>
          <a:p>
            <a:pPr defTabSz="936625"/>
            <a:fld id="{0E631A61-483C-43C8-AD62-2ED66782865E}" type="slidenum">
              <a:rPr lang="en-US" smtClean="0">
                <a:latin typeface="Arial" pitchFamily="34" charset="0"/>
              </a:rPr>
              <a:pPr defTabSz="936625"/>
              <a:t>72</a:t>
            </a:fld>
            <a:endParaRPr lang="en-US" smtClean="0">
              <a:latin typeface="Arial" pitchFamily="34" charset="0"/>
            </a:endParaRPr>
          </a:p>
        </p:txBody>
      </p:sp>
      <p:sp>
        <p:nvSpPr>
          <p:cNvPr id="1235970" name="Rectangle 2"/>
          <p:cNvSpPr>
            <a:spLocks noGrp="1" noRot="1" noChangeAspect="1" noChangeArrowheads="1" noTextEdit="1"/>
          </p:cNvSpPr>
          <p:nvPr>
            <p:ph type="sldImg"/>
          </p:nvPr>
        </p:nvSpPr>
        <p:spPr>
          <a:xfrm>
            <a:off x="941388" y="252413"/>
            <a:ext cx="5495925" cy="4121150"/>
          </a:xfrm>
          <a:ln/>
        </p:spPr>
      </p:sp>
      <p:sp>
        <p:nvSpPr>
          <p:cNvPr id="1235971"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	The first category of upstream impairments is known as </a:t>
            </a:r>
            <a:r>
              <a:rPr lang="en-US" sz="900" i="1" smtClean="0">
                <a:latin typeface="Arial" pitchFamily="34" charset="0"/>
              </a:rPr>
              <a:t>stationary impairments</a:t>
            </a:r>
            <a:r>
              <a:rPr lang="en-US" sz="900" smtClean="0">
                <a:latin typeface="Arial" pitchFamily="34" charset="0"/>
              </a:rPr>
              <a:t>.  These include such things as thermal noise, intermodulation distortion, frequency response problems, transit delay and group delay.</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7" name="Rectangle 7"/>
          <p:cNvSpPr>
            <a:spLocks noGrp="1" noChangeArrowheads="1"/>
          </p:cNvSpPr>
          <p:nvPr>
            <p:ph type="sldNum" sz="quarter" idx="5"/>
          </p:nvPr>
        </p:nvSpPr>
        <p:spPr>
          <a:noFill/>
        </p:spPr>
        <p:txBody>
          <a:bodyPr/>
          <a:lstStyle/>
          <a:p>
            <a:pPr defTabSz="936625"/>
            <a:fld id="{6C848020-1294-4BC9-B579-0BFB72817A0D}" type="slidenum">
              <a:rPr lang="en-US" smtClean="0">
                <a:latin typeface="Arial" pitchFamily="34" charset="0"/>
              </a:rPr>
              <a:pPr defTabSz="936625"/>
              <a:t>73</a:t>
            </a:fld>
            <a:endParaRPr lang="en-US" smtClean="0">
              <a:latin typeface="Arial" pitchFamily="34" charset="0"/>
            </a:endParaRPr>
          </a:p>
        </p:txBody>
      </p:sp>
      <p:sp>
        <p:nvSpPr>
          <p:cNvPr id="1238018" name="Rectangle 2"/>
          <p:cNvSpPr>
            <a:spLocks noGrp="1" noRot="1" noChangeAspect="1" noChangeArrowheads="1" noTextEdit="1"/>
          </p:cNvSpPr>
          <p:nvPr>
            <p:ph type="sldImg"/>
          </p:nvPr>
        </p:nvSpPr>
        <p:spPr>
          <a:xfrm>
            <a:off x="941388" y="252413"/>
            <a:ext cx="5495925" cy="4121150"/>
          </a:xfrm>
          <a:ln/>
        </p:spPr>
      </p:sp>
      <p:sp>
        <p:nvSpPr>
          <p:cNvPr id="1238019"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	Thermal noise is generated in all active components, and to a lesser degree in passive components.  Besides choosing equipment with a relatively low noise figure, there is little else that a cable operator can do about the thermal noise generated in active devices, other than ensure proper network alignment and to make sure that upstream combining follows good engineering practice.</a:t>
            </a:r>
          </a:p>
          <a:p>
            <a:pPr marL="117475" indent="-117475" defTabSz="1068388"/>
            <a:r>
              <a:rPr lang="en-US" sz="900" smtClean="0">
                <a:latin typeface="Arial" pitchFamily="34" charset="0"/>
              </a:rPr>
              <a:t>	The major sources of thermal noise in the upstream network include optical electronics (lasers and receivers), amplifiers, and in-home devices such as set top boxes and cable modems.</a:t>
            </a:r>
          </a:p>
          <a:p>
            <a:pPr marL="117475" indent="-117475" defTabSz="1068388"/>
            <a:r>
              <a:rPr lang="en-US" sz="900" smtClean="0">
                <a:latin typeface="Arial" pitchFamily="34" charset="0"/>
              </a:rPr>
              <a:t>	Improper network alignment has been found to be a major cause of excessive thermal noise. Excessive thermal noise also may occur when too many nodes, upstream amplifiers, etc., are combined at the headend.</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5" name="Rectangle 7"/>
          <p:cNvSpPr>
            <a:spLocks noGrp="1" noChangeArrowheads="1"/>
          </p:cNvSpPr>
          <p:nvPr>
            <p:ph type="sldNum" sz="quarter" idx="5"/>
          </p:nvPr>
        </p:nvSpPr>
        <p:spPr>
          <a:noFill/>
        </p:spPr>
        <p:txBody>
          <a:bodyPr/>
          <a:lstStyle/>
          <a:p>
            <a:pPr defTabSz="936625"/>
            <a:fld id="{02D666CB-196C-4F15-998D-877BC49E5491}" type="slidenum">
              <a:rPr lang="en-US" smtClean="0">
                <a:latin typeface="Arial" pitchFamily="34" charset="0"/>
              </a:rPr>
              <a:pPr defTabSz="936625"/>
              <a:t>74</a:t>
            </a:fld>
            <a:endParaRPr lang="en-US" smtClean="0">
              <a:latin typeface="Arial" pitchFamily="34" charset="0"/>
            </a:endParaRPr>
          </a:p>
        </p:txBody>
      </p:sp>
      <p:sp>
        <p:nvSpPr>
          <p:cNvPr id="1240066" name="Rectangle 2"/>
          <p:cNvSpPr>
            <a:spLocks noGrp="1" noRot="1" noChangeAspect="1" noChangeArrowheads="1" noTextEdit="1"/>
          </p:cNvSpPr>
          <p:nvPr>
            <p:ph type="sldImg"/>
          </p:nvPr>
        </p:nvSpPr>
        <p:spPr>
          <a:xfrm>
            <a:off x="941388" y="252413"/>
            <a:ext cx="5495925" cy="4121150"/>
          </a:xfrm>
          <a:ln/>
        </p:spPr>
      </p:sp>
      <p:sp>
        <p:nvSpPr>
          <p:cNvPr id="1240067"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	Keep in mind that DOCSIS specifies 25 dB </a:t>
            </a:r>
            <a:r>
              <a:rPr lang="en-US" sz="900" i="1" smtClean="0">
                <a:latin typeface="Arial" pitchFamily="34" charset="0"/>
              </a:rPr>
              <a:t>minimum</a:t>
            </a:r>
            <a:r>
              <a:rPr lang="en-US" sz="900" smtClean="0">
                <a:latin typeface="Arial" pitchFamily="34" charset="0"/>
              </a:rPr>
              <a:t> carrier-to-noise ratio at the CMTS upstream input, regardless of modulation format.</a:t>
            </a:r>
          </a:p>
          <a:p>
            <a:pPr marL="117475" indent="-117475" defTabSz="1068388"/>
            <a:r>
              <a:rPr lang="en-US" sz="900" smtClean="0">
                <a:latin typeface="Arial" pitchFamily="34" charset="0"/>
              </a:rPr>
              <a:t>	One major North American multiple system operator (MSO) that provides cable modem service and primary line telephony service to its customers has an internal company specification of 40 dB carrier-to-noise ratio over the 20 MHz to 40 MHz spectrum.</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3" name="Rectangle 7"/>
          <p:cNvSpPr>
            <a:spLocks noGrp="1" noChangeArrowheads="1"/>
          </p:cNvSpPr>
          <p:nvPr>
            <p:ph type="sldNum" sz="quarter" idx="5"/>
          </p:nvPr>
        </p:nvSpPr>
        <p:spPr>
          <a:noFill/>
        </p:spPr>
        <p:txBody>
          <a:bodyPr/>
          <a:lstStyle/>
          <a:p>
            <a:pPr defTabSz="936625"/>
            <a:fld id="{FE1552F1-A379-49E9-87D2-3F8BACA55C6C}" type="slidenum">
              <a:rPr lang="en-US" smtClean="0">
                <a:latin typeface="Arial" pitchFamily="34" charset="0"/>
              </a:rPr>
              <a:pPr defTabSz="936625"/>
              <a:t>75</a:t>
            </a:fld>
            <a:endParaRPr lang="en-US" smtClean="0">
              <a:latin typeface="Arial" pitchFamily="34" charset="0"/>
            </a:endParaRPr>
          </a:p>
        </p:txBody>
      </p:sp>
      <p:sp>
        <p:nvSpPr>
          <p:cNvPr id="1242114" name="Rectangle 2"/>
          <p:cNvSpPr>
            <a:spLocks noGrp="1" noRot="1" noChangeAspect="1" noChangeArrowheads="1" noTextEdit="1"/>
          </p:cNvSpPr>
          <p:nvPr>
            <p:ph type="sldImg"/>
          </p:nvPr>
        </p:nvSpPr>
        <p:spPr>
          <a:xfrm>
            <a:off x="941388" y="252413"/>
            <a:ext cx="5495925" cy="4121150"/>
          </a:xfrm>
          <a:ln/>
        </p:spPr>
      </p:sp>
      <p:sp>
        <p:nvSpPr>
          <p:cNvPr id="1242115"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	The most common types of intermodulation distortion affecting the upstream path is second and third order distortions. These are generated in active devices such as upstream amplifiers (especially single-ended type amplifiers) and upstream fiber links.</a:t>
            </a:r>
          </a:p>
          <a:p>
            <a:pPr marL="117475" indent="-117475" defTabSz="1068388"/>
            <a:r>
              <a:rPr lang="en-US" sz="900" smtClean="0">
                <a:latin typeface="Arial" pitchFamily="34" charset="0"/>
              </a:rPr>
              <a:t>	A more troubling type of intermodulation distortion can occur in passive components. It is known as </a:t>
            </a:r>
            <a:r>
              <a:rPr lang="en-US" sz="900" i="1" smtClean="0">
                <a:latin typeface="Arial" pitchFamily="34" charset="0"/>
              </a:rPr>
              <a:t>common path distortion</a:t>
            </a:r>
            <a:r>
              <a:rPr lang="en-US" sz="900" smtClean="0">
                <a:latin typeface="Arial" pitchFamily="34" charset="0"/>
              </a:rPr>
              <a:t>, and usually occurs at a dissimilar metals interface. The dissimilar metals interface acts like a diode, and downstream signals passing through the diode-like junction generate second and third order beats that appear every 6 MHz in the upstream spectrum (the distortions are spaced 8 MHz apart in PAL systems).</a:t>
            </a:r>
          </a:p>
          <a:p>
            <a:pPr marL="117475" indent="-117475" defTabSz="1068388"/>
            <a:r>
              <a:rPr lang="en-US" sz="900" i="1" smtClean="0">
                <a:latin typeface="Arial" pitchFamily="34" charset="0"/>
              </a:rPr>
              <a:t>	Passive device intermodulation</a:t>
            </a:r>
            <a:r>
              <a:rPr lang="en-US" sz="900" smtClean="0">
                <a:latin typeface="Arial" pitchFamily="34" charset="0"/>
              </a:rPr>
              <a:t> can occur in drop passives—for instance, splitters—when residual magnetism is present in the devices’ toroidal transformer ferrites, and high amplitude upstream RF signals from inside the home saturate the ferrites. This problem can be avoided by using drop passives that incorporate specialty ferrite mixes in the toroidal transformers, along with DC blocking capacitors and splitter circuit redesign.</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1" name="Rectangle 7"/>
          <p:cNvSpPr>
            <a:spLocks noGrp="1" noChangeArrowheads="1"/>
          </p:cNvSpPr>
          <p:nvPr>
            <p:ph type="sldNum" sz="quarter" idx="5"/>
          </p:nvPr>
        </p:nvSpPr>
        <p:spPr>
          <a:noFill/>
        </p:spPr>
        <p:txBody>
          <a:bodyPr/>
          <a:lstStyle/>
          <a:p>
            <a:pPr defTabSz="936625"/>
            <a:fld id="{C5F39D27-1B33-4F91-8536-1226ECF80D0D}" type="slidenum">
              <a:rPr lang="en-US" smtClean="0">
                <a:latin typeface="Arial" pitchFamily="34" charset="0"/>
              </a:rPr>
              <a:pPr defTabSz="936625"/>
              <a:t>76</a:t>
            </a:fld>
            <a:endParaRPr lang="en-US" smtClean="0">
              <a:latin typeface="Arial" pitchFamily="34" charset="0"/>
            </a:endParaRPr>
          </a:p>
        </p:txBody>
      </p:sp>
      <p:sp>
        <p:nvSpPr>
          <p:cNvPr id="1244162" name="Rectangle 2"/>
          <p:cNvSpPr>
            <a:spLocks noGrp="1" noRot="1" noChangeAspect="1" noChangeArrowheads="1" noTextEdit="1"/>
          </p:cNvSpPr>
          <p:nvPr>
            <p:ph type="sldImg"/>
          </p:nvPr>
        </p:nvSpPr>
        <p:spPr>
          <a:xfrm>
            <a:off x="941388" y="252413"/>
            <a:ext cx="5495925" cy="4121150"/>
          </a:xfrm>
          <a:ln/>
        </p:spPr>
      </p:sp>
      <p:sp>
        <p:nvSpPr>
          <p:cNvPr id="1244163"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	Most frequency response problems are caused by improper network alignment, as well as defective or missing ends-of-line, tap port and splitter and directional coupler port terminations.  It’s very important that cable operators pay close attention to network alignment in both the downstream and upstream signal paths.</a:t>
            </a:r>
          </a:p>
          <a:p>
            <a:pPr marL="117475" indent="-117475" defTabSz="1068388"/>
            <a:r>
              <a:rPr lang="en-US" sz="900" smtClean="0">
                <a:latin typeface="Arial" pitchFamily="34" charset="0"/>
              </a:rPr>
              <a:t>	The best way to align the cable network—including the upstream—is with broadband sweep equipment.  Some operators use two-carrier or four-carrier signal generators for upstream maintenance, which is useful for initial rough alignment. The use of multiple carriers does not provide adequate resolution to properly align the amplifiers or to see frequency response in between the carriers.</a:t>
            </a:r>
          </a:p>
          <a:p>
            <a:pPr marL="117475" indent="-117475" defTabSz="1068388"/>
            <a:r>
              <a:rPr lang="en-US" sz="900" smtClean="0">
                <a:latin typeface="Arial" pitchFamily="34" charset="0"/>
              </a:rPr>
              <a:t>	When the upstream frequency response and alignment has not been done properly, the result can be excessive noise, distortions, frequency response problems, and group delay errors.</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209" name="Rectangle 7"/>
          <p:cNvSpPr>
            <a:spLocks noGrp="1" noChangeArrowheads="1"/>
          </p:cNvSpPr>
          <p:nvPr>
            <p:ph type="sldNum" sz="quarter" idx="5"/>
          </p:nvPr>
        </p:nvSpPr>
        <p:spPr>
          <a:noFill/>
        </p:spPr>
        <p:txBody>
          <a:bodyPr/>
          <a:lstStyle/>
          <a:p>
            <a:pPr defTabSz="936625"/>
            <a:fld id="{D2B6283F-CB2F-4110-924B-113024A24451}" type="slidenum">
              <a:rPr lang="en-US" smtClean="0">
                <a:latin typeface="Arial" pitchFamily="34" charset="0"/>
              </a:rPr>
              <a:pPr defTabSz="936625"/>
              <a:t>77</a:t>
            </a:fld>
            <a:endParaRPr lang="en-US" smtClean="0">
              <a:latin typeface="Arial" pitchFamily="34" charset="0"/>
            </a:endParaRPr>
          </a:p>
        </p:txBody>
      </p:sp>
      <p:sp>
        <p:nvSpPr>
          <p:cNvPr id="1246210" name="Rectangle 2"/>
          <p:cNvSpPr>
            <a:spLocks noGrp="1" noRot="1" noChangeAspect="1" noChangeArrowheads="1" noTextEdit="1"/>
          </p:cNvSpPr>
          <p:nvPr>
            <p:ph type="sldImg"/>
          </p:nvPr>
        </p:nvSpPr>
        <p:spPr>
          <a:xfrm>
            <a:off x="941388" y="252413"/>
            <a:ext cx="5495925" cy="4121150"/>
          </a:xfrm>
          <a:ln/>
        </p:spPr>
      </p:sp>
      <p:sp>
        <p:nvSpPr>
          <p:cNvPr id="1246211"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	This frequency response problem was caused by a defective span of .750 cable. The defective cable was replaced and the problem disappeared. Interestingly, the downstream frequency response was acceptable. The problem affected only the upstream frequency response. Sweep test equipment is necessary to identify this kind of impairment, because a two- or four-carrier signal generator measurement method would not have sufficient resolution.</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7" name="Rectangle 7"/>
          <p:cNvSpPr>
            <a:spLocks noGrp="1" noChangeArrowheads="1"/>
          </p:cNvSpPr>
          <p:nvPr>
            <p:ph type="sldNum" sz="quarter" idx="5"/>
          </p:nvPr>
        </p:nvSpPr>
        <p:spPr>
          <a:noFill/>
        </p:spPr>
        <p:txBody>
          <a:bodyPr/>
          <a:lstStyle/>
          <a:p>
            <a:pPr defTabSz="936625"/>
            <a:fld id="{AA0B3AB9-774F-456E-B1C5-B776D96CC28A}" type="slidenum">
              <a:rPr lang="en-US" smtClean="0">
                <a:latin typeface="Arial" pitchFamily="34" charset="0"/>
              </a:rPr>
              <a:pPr defTabSz="936625"/>
              <a:t>78</a:t>
            </a:fld>
            <a:endParaRPr lang="en-US" smtClean="0">
              <a:latin typeface="Arial" pitchFamily="34" charset="0"/>
            </a:endParaRPr>
          </a:p>
        </p:txBody>
      </p:sp>
      <p:sp>
        <p:nvSpPr>
          <p:cNvPr id="1248258" name="Rectangle 2"/>
          <p:cNvSpPr>
            <a:spLocks noGrp="1" noRot="1" noChangeAspect="1" noChangeArrowheads="1" noTextEdit="1"/>
          </p:cNvSpPr>
          <p:nvPr>
            <p:ph type="sldImg"/>
          </p:nvPr>
        </p:nvSpPr>
        <p:spPr>
          <a:xfrm>
            <a:off x="941388" y="252413"/>
            <a:ext cx="5495925" cy="4121150"/>
          </a:xfrm>
          <a:ln/>
        </p:spPr>
      </p:sp>
      <p:sp>
        <p:nvSpPr>
          <p:cNvPr id="1248259"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	The upstream spectrum used by cable operators is shared with numerous over-the-air users. Signals in the over-the-air environment include high powered short-wave broadcasts, amateur (“ham”) radio and other two-way radio communications, and government communications.</a:t>
            </a:r>
          </a:p>
          <a:p>
            <a:pPr marL="117475" indent="-117475" defTabSz="1068388"/>
            <a:r>
              <a:rPr lang="en-US" sz="900" smtClean="0">
                <a:latin typeface="Arial" pitchFamily="34" charset="0"/>
              </a:rPr>
              <a:t>	If the cable, active or passive device shielding is not adequate, or has been compromised for some reason, over-the-air signals can enter the CATV network and interfere with upstream signals.</a:t>
            </a:r>
          </a:p>
          <a:p>
            <a:pPr marL="117475" indent="-117475" defTabSz="1068388"/>
            <a:r>
              <a:rPr lang="en-US" sz="900" smtClean="0">
                <a:latin typeface="Arial" pitchFamily="34" charset="0"/>
              </a:rPr>
              <a:t>	Several cable operators have found that maintaining downstream signal leakage at or below 5 microvolts per meter in both the network and drops eliminates most upstream ingress problems!</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5" name="Slide Image Placeholder 1"/>
          <p:cNvSpPr>
            <a:spLocks noGrp="1" noRot="1" noChangeAspect="1"/>
          </p:cNvSpPr>
          <p:nvPr>
            <p:ph type="sldImg"/>
          </p:nvPr>
        </p:nvSpPr>
        <p:spPr>
          <a:ln/>
        </p:spPr>
      </p:sp>
      <p:sp>
        <p:nvSpPr>
          <p:cNvPr id="1250306" name="Notes Placeholder 2"/>
          <p:cNvSpPr>
            <a:spLocks noGrp="1"/>
          </p:cNvSpPr>
          <p:nvPr>
            <p:ph type="body" idx="1"/>
          </p:nvPr>
        </p:nvSpPr>
        <p:spPr>
          <a:noFill/>
          <a:ln/>
        </p:spPr>
        <p:txBody>
          <a:bodyPr/>
          <a:lstStyle/>
          <a:p>
            <a:endParaRPr lang="en-US" smtClean="0">
              <a:latin typeface="Arial" pitchFamily="34" charset="0"/>
            </a:endParaRPr>
          </a:p>
        </p:txBody>
      </p:sp>
      <p:sp>
        <p:nvSpPr>
          <p:cNvPr id="1250307" name="Slide Number Placeholder 3"/>
          <p:cNvSpPr>
            <a:spLocks noGrp="1"/>
          </p:cNvSpPr>
          <p:nvPr>
            <p:ph type="sldNum" sz="quarter" idx="5"/>
          </p:nvPr>
        </p:nvSpPr>
        <p:spPr>
          <a:noFill/>
        </p:spPr>
        <p:txBody>
          <a:bodyPr/>
          <a:lstStyle/>
          <a:p>
            <a:pPr defTabSz="936625"/>
            <a:fld id="{D5C8C716-E9A8-4CCA-9946-7DB1437BE312}" type="slidenum">
              <a:rPr lang="en-US" smtClean="0">
                <a:latin typeface="Arial" pitchFamily="34" charset="0"/>
              </a:rPr>
              <a:pPr defTabSz="936625"/>
              <a:t>79</a:t>
            </a:fld>
            <a:endParaRPr lang="en-US" smtClean="0">
              <a:latin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92F5854-A3F7-4995-A80C-32C363423C32}" type="slidenum">
              <a:rPr lang="en-US" smtClean="0"/>
              <a:pPr>
                <a:defRPr/>
              </a:pPr>
              <a:t>80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pPr defTabSz="936625"/>
            <a:fld id="{F6358EB9-BCAF-407E-B080-A5D5A6353929}" type="slidenum">
              <a:rPr lang="en-US" smtClean="0">
                <a:latin typeface="Arial" pitchFamily="34" charset="0"/>
              </a:rPr>
              <a:pPr defTabSz="936625"/>
              <a:t>8</a:t>
            </a:fld>
            <a:endParaRPr lang="en-US" smtClean="0">
              <a:latin typeface="Arial" pitchFamily="34" charset="0"/>
            </a:endParaRPr>
          </a:p>
        </p:txBody>
      </p:sp>
      <p:sp>
        <p:nvSpPr>
          <p:cNvPr id="39938" name="Rectangle 2"/>
          <p:cNvSpPr>
            <a:spLocks noGrp="1" noRot="1" noChangeAspect="1" noChangeArrowheads="1" noTextEdit="1"/>
          </p:cNvSpPr>
          <p:nvPr>
            <p:ph type="sldImg"/>
          </p:nvPr>
        </p:nvSpPr>
        <p:spPr>
          <a:xfrm>
            <a:off x="941388" y="252413"/>
            <a:ext cx="5495925" cy="4121150"/>
          </a:xfrm>
          <a:ln/>
        </p:spPr>
      </p:sp>
      <p:sp>
        <p:nvSpPr>
          <p:cNvPr id="39939"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Unity gain in the upstream path exists when the amplifier’s station gain equals the loss of the cable and passives upstream from that location.  In this example, the gain of each reverse amplifier is 15 dB.  The 30 MHz losses following each amplifier are 15 dB as well.</a:t>
            </a:r>
          </a:p>
          <a:p>
            <a:pPr marL="117475" indent="-117475" defTabSz="1068388"/>
            <a:endParaRPr lang="en-US" sz="900" smtClean="0">
              <a:latin typeface="Arial" pitchFamily="34" charset="0"/>
            </a:endParaRPr>
          </a:p>
          <a:p>
            <a:pPr marL="117475" indent="-117475" defTabSz="1068388"/>
            <a:r>
              <a:rPr lang="en-US" sz="900" smtClean="0">
                <a:latin typeface="Arial" pitchFamily="34" charset="0"/>
              </a:rPr>
              <a:t>For example, the 4 dB loss between the first and second amplifier is all due to the cable itself, so the second amplifier has an 11 dB output attenuator.  The amplifier input is +20 dBmV, making the reverse amplifier module output +35 dBmV.  In order to obtain unity gain and the correct input at the first upstream amplifier location, an 11 dB output attenuator is required at the second amplifier’s reverse output so that the total loss equals the gain of the amplifier.</a:t>
            </a:r>
          </a:p>
          <a:p>
            <a:pPr marL="117475" indent="-117475" defTabSz="1068388"/>
            <a:endParaRPr lang="en-US" sz="900" smtClean="0">
              <a:latin typeface="Arial" pitchFamily="34" charset="0"/>
            </a:endParaRPr>
          </a:p>
          <a:p>
            <a:pPr marL="117475" indent="-117475" defTabSz="1068388"/>
            <a:r>
              <a:rPr lang="en-US" sz="900" smtClean="0">
                <a:latin typeface="Arial" pitchFamily="34" charset="0"/>
              </a:rPr>
              <a:t>The third amplifier (far right) feeds a span that has 3 dB of loss in the cable and another 2 dB of passive loss in the directional coupler, for a total loss of 5 dB.  In order for the total loss to equal the amplifier’s 15 dB of gain, it is necessary to install a 10 dB output attenuator at the third amplifier.</a:t>
            </a:r>
          </a:p>
          <a:p>
            <a:pPr marL="117475" indent="-117475" defTabSz="1068388"/>
            <a:endParaRPr lang="en-US" sz="900" smtClean="0">
              <a:latin typeface="Arial" pitchFamily="34" charset="0"/>
            </a:endParaRPr>
          </a:p>
          <a:p>
            <a:pPr marL="117475" indent="-117475" defTabSz="1068388"/>
            <a:r>
              <a:rPr lang="en-US" sz="900" smtClean="0">
                <a:latin typeface="Arial" pitchFamily="34" charset="0"/>
              </a:rPr>
              <a:t>In the upstream plant, the unity gain reference point is the amplifier input.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353" name="Rectangle 7"/>
          <p:cNvSpPr>
            <a:spLocks noGrp="1" noChangeArrowheads="1"/>
          </p:cNvSpPr>
          <p:nvPr>
            <p:ph type="sldNum" sz="quarter" idx="5"/>
          </p:nvPr>
        </p:nvSpPr>
        <p:spPr>
          <a:noFill/>
        </p:spPr>
        <p:txBody>
          <a:bodyPr/>
          <a:lstStyle/>
          <a:p>
            <a:pPr defTabSz="936625"/>
            <a:fld id="{3F095726-48F2-4B68-83A7-E4A234372D2B}" type="slidenum">
              <a:rPr lang="en-US" smtClean="0">
                <a:latin typeface="Arial" pitchFamily="34" charset="0"/>
              </a:rPr>
              <a:pPr defTabSz="936625"/>
              <a:t>81</a:t>
            </a:fld>
            <a:endParaRPr lang="en-US" smtClean="0">
              <a:latin typeface="Arial" pitchFamily="34" charset="0"/>
            </a:endParaRPr>
          </a:p>
        </p:txBody>
      </p:sp>
      <p:sp>
        <p:nvSpPr>
          <p:cNvPr id="1252354" name="Rectangle 2"/>
          <p:cNvSpPr>
            <a:spLocks noGrp="1" noRot="1" noChangeAspect="1" noChangeArrowheads="1" noTextEdit="1"/>
          </p:cNvSpPr>
          <p:nvPr>
            <p:ph type="sldImg"/>
          </p:nvPr>
        </p:nvSpPr>
        <p:spPr>
          <a:xfrm>
            <a:off x="941388" y="252413"/>
            <a:ext cx="5495925" cy="4121150"/>
          </a:xfrm>
          <a:ln/>
        </p:spPr>
      </p:sp>
      <p:sp>
        <p:nvSpPr>
          <p:cNvPr id="1252355" name="Rectangle 3"/>
          <p:cNvSpPr>
            <a:spLocks noGrp="1" noChangeArrowheads="1"/>
          </p:cNvSpPr>
          <p:nvPr>
            <p:ph type="body" idx="1"/>
          </p:nvPr>
        </p:nvSpPr>
        <p:spPr>
          <a:xfrm>
            <a:off x="422275" y="4521200"/>
            <a:ext cx="6386513" cy="4392613"/>
          </a:xfrm>
          <a:noFill/>
          <a:ln/>
        </p:spPr>
        <p:txBody>
          <a:bodyPr/>
          <a:lstStyle/>
          <a:p>
            <a:pPr marL="117475" indent="-117475" defTabSz="1068388"/>
            <a:endParaRPr lang="en-US" smtClean="0">
              <a:latin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1" name="Rectangle 7"/>
          <p:cNvSpPr>
            <a:spLocks noGrp="1" noChangeArrowheads="1"/>
          </p:cNvSpPr>
          <p:nvPr>
            <p:ph type="sldNum" sz="quarter" idx="5"/>
          </p:nvPr>
        </p:nvSpPr>
        <p:spPr>
          <a:noFill/>
        </p:spPr>
        <p:txBody>
          <a:bodyPr/>
          <a:lstStyle/>
          <a:p>
            <a:pPr defTabSz="936625"/>
            <a:fld id="{412A1DFA-0257-456C-B678-DC54ECD73E76}" type="slidenum">
              <a:rPr lang="en-US" smtClean="0">
                <a:latin typeface="Arial" pitchFamily="34" charset="0"/>
              </a:rPr>
              <a:pPr defTabSz="936625"/>
              <a:t>82</a:t>
            </a:fld>
            <a:endParaRPr lang="en-US" smtClean="0">
              <a:latin typeface="Arial" pitchFamily="34" charset="0"/>
            </a:endParaRPr>
          </a:p>
        </p:txBody>
      </p:sp>
      <p:sp>
        <p:nvSpPr>
          <p:cNvPr id="1254402" name="Rectangle 2"/>
          <p:cNvSpPr>
            <a:spLocks noGrp="1" noRot="1" noChangeAspect="1" noChangeArrowheads="1" noTextEdit="1"/>
          </p:cNvSpPr>
          <p:nvPr>
            <p:ph type="sldImg"/>
          </p:nvPr>
        </p:nvSpPr>
        <p:spPr>
          <a:xfrm>
            <a:off x="941388" y="252413"/>
            <a:ext cx="5495925" cy="4121150"/>
          </a:xfrm>
          <a:ln/>
        </p:spPr>
      </p:sp>
      <p:sp>
        <p:nvSpPr>
          <p:cNvPr id="1254403"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	This high level of interference was caused by a CB radio. The CB operator (also a cable subscriber) had installed several of his own outlets, which were susceptible to ingress from his CB radio. The cable operator identified the problem by monitoring for downstream signal leakage, contacted the subscriber, and replaced the subscriber-installed internal wiring with better quality cable and components.</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92F5854-A3F7-4995-A80C-32C363423C32}" type="slidenum">
              <a:rPr lang="en-US" smtClean="0"/>
              <a:pPr>
                <a:defRPr/>
              </a:pPr>
              <a:t>83</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49" name="Rectangle 7"/>
          <p:cNvSpPr>
            <a:spLocks noGrp="1" noChangeArrowheads="1"/>
          </p:cNvSpPr>
          <p:nvPr>
            <p:ph type="sldNum" sz="quarter" idx="5"/>
          </p:nvPr>
        </p:nvSpPr>
        <p:spPr>
          <a:noFill/>
        </p:spPr>
        <p:txBody>
          <a:bodyPr/>
          <a:lstStyle/>
          <a:p>
            <a:pPr defTabSz="936625"/>
            <a:fld id="{19E4823A-7621-4A2C-A1F5-E303D1AEB3AB}" type="slidenum">
              <a:rPr lang="en-US" smtClean="0">
                <a:latin typeface="Arial" pitchFamily="34" charset="0"/>
              </a:rPr>
              <a:pPr defTabSz="936625"/>
              <a:t>84</a:t>
            </a:fld>
            <a:endParaRPr lang="en-US" smtClean="0">
              <a:latin typeface="Arial" pitchFamily="34" charset="0"/>
            </a:endParaRPr>
          </a:p>
        </p:txBody>
      </p:sp>
      <p:sp>
        <p:nvSpPr>
          <p:cNvPr id="1256450" name="Rectangle 2"/>
          <p:cNvSpPr>
            <a:spLocks noGrp="1" noRot="1" noChangeAspect="1" noChangeArrowheads="1" noTextEdit="1"/>
          </p:cNvSpPr>
          <p:nvPr>
            <p:ph type="sldImg"/>
          </p:nvPr>
        </p:nvSpPr>
        <p:spPr>
          <a:xfrm>
            <a:off x="941388" y="252413"/>
            <a:ext cx="5495925" cy="4121150"/>
          </a:xfrm>
          <a:ln/>
        </p:spPr>
      </p:sp>
      <p:sp>
        <p:nvSpPr>
          <p:cNvPr id="1256451"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	Most upstream data transmission errors have been found to be caused by bursts of impulse noise. Impulse noise is characterized by its fast rise time and short duration. Impulse noise is generally less than 100 microseconds duration, although most has been found to be below 10 microseconds.</a:t>
            </a:r>
          </a:p>
          <a:p>
            <a:pPr marL="117475" indent="-117475" defTabSz="1068388"/>
            <a:r>
              <a:rPr lang="en-US" sz="900" smtClean="0">
                <a:latin typeface="Arial" pitchFamily="34" charset="0"/>
              </a:rPr>
              <a:t>	The short duration, fast rise time characteristics of impulse noise also means that it contains significant broadband energy, often throughout the entire upstream signal spectrum.</a:t>
            </a:r>
          </a:p>
          <a:p>
            <a:pPr marL="117475" indent="-117475" defTabSz="1068388"/>
            <a:r>
              <a:rPr lang="en-US" sz="900" smtClean="0">
                <a:latin typeface="Arial" pitchFamily="34" charset="0"/>
              </a:rPr>
              <a:t>	Common sources of impulse noise include vehicle ignitions, neon signs, static from lightning, power line switching transients, electric motors, electronic switches (thyristors are especially bad), and household appliances such as hair dryers, thermostats, garbage disposals, aquarium heaters, and electric blankets.</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7" name="Rectangle 7"/>
          <p:cNvSpPr>
            <a:spLocks noGrp="1" noChangeArrowheads="1"/>
          </p:cNvSpPr>
          <p:nvPr>
            <p:ph type="sldNum" sz="quarter" idx="5"/>
          </p:nvPr>
        </p:nvSpPr>
        <p:spPr>
          <a:noFill/>
        </p:spPr>
        <p:txBody>
          <a:bodyPr/>
          <a:lstStyle/>
          <a:p>
            <a:pPr defTabSz="936625"/>
            <a:fld id="{CFF019C5-B27B-4CD2-B267-7693E0C13272}" type="slidenum">
              <a:rPr lang="en-US" smtClean="0">
                <a:latin typeface="Arial" pitchFamily="34" charset="0"/>
              </a:rPr>
              <a:pPr defTabSz="936625"/>
              <a:t>85</a:t>
            </a:fld>
            <a:endParaRPr lang="en-US" smtClean="0">
              <a:latin typeface="Arial" pitchFamily="34" charset="0"/>
            </a:endParaRPr>
          </a:p>
        </p:txBody>
      </p:sp>
      <p:sp>
        <p:nvSpPr>
          <p:cNvPr id="1258498" name="Rectangle 2"/>
          <p:cNvSpPr>
            <a:spLocks noGrp="1" noRot="1" noChangeAspect="1" noChangeArrowheads="1" noTextEdit="1"/>
          </p:cNvSpPr>
          <p:nvPr>
            <p:ph type="sldImg"/>
          </p:nvPr>
        </p:nvSpPr>
        <p:spPr>
          <a:xfrm>
            <a:off x="941388" y="252413"/>
            <a:ext cx="5495925" cy="4121150"/>
          </a:xfrm>
          <a:ln/>
        </p:spPr>
      </p:sp>
      <p:sp>
        <p:nvSpPr>
          <p:cNvPr id="1258499"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	This is an example of upstream impulse noise interference generated by an arc welder in a small machine shop that had cable service installed in the company’s business office. No significant signal leakage was detected in the vicinity of the drop, but installation of a high pass filter at the tap cleared up the problem. (Note: The four carriers are system reference carriers generated by the cable company’s own test equipment. The impulse noise appears between the carriers, and is especially bad between the third and fourth carriers.)</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3" name="Rectangle 7"/>
          <p:cNvSpPr>
            <a:spLocks noGrp="1" noChangeArrowheads="1"/>
          </p:cNvSpPr>
          <p:nvPr>
            <p:ph type="sldNum" sz="quarter" idx="5"/>
          </p:nvPr>
        </p:nvSpPr>
        <p:spPr>
          <a:noFill/>
        </p:spPr>
        <p:txBody>
          <a:bodyPr/>
          <a:lstStyle/>
          <a:p>
            <a:pPr defTabSz="936625"/>
            <a:fld id="{91B137C7-5BC8-4880-8078-3B792D8C6AA7}" type="slidenum">
              <a:rPr lang="en-US" smtClean="0">
                <a:latin typeface="Arial" pitchFamily="34" charset="0"/>
              </a:rPr>
              <a:pPr defTabSz="936625"/>
              <a:t>86</a:t>
            </a:fld>
            <a:endParaRPr lang="en-US" smtClean="0">
              <a:latin typeface="Arial" pitchFamily="34" charset="0"/>
            </a:endParaRPr>
          </a:p>
        </p:txBody>
      </p:sp>
      <p:sp>
        <p:nvSpPr>
          <p:cNvPr id="1262594" name="Rectangle 2"/>
          <p:cNvSpPr>
            <a:spLocks noGrp="1" noRot="1" noChangeAspect="1" noChangeArrowheads="1" noTextEdit="1"/>
          </p:cNvSpPr>
          <p:nvPr>
            <p:ph type="sldImg"/>
          </p:nvPr>
        </p:nvSpPr>
        <p:spPr>
          <a:xfrm>
            <a:off x="941388" y="252413"/>
            <a:ext cx="5495925" cy="4121150"/>
          </a:xfrm>
          <a:ln/>
        </p:spPr>
      </p:sp>
      <p:sp>
        <p:nvSpPr>
          <p:cNvPr id="1262595"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	Intermittent connections have been found to disrupt upstream data transmission. Intermittent connections can be self-induced. For example, when a cable technician changes reverse amplifier pads and equalizers, or changes reverse amplifier modules, the brief interruption will disrupt the upstream signal path.</a:t>
            </a:r>
          </a:p>
          <a:p>
            <a:pPr marL="117475" indent="-117475" defTabSz="1068388"/>
            <a:r>
              <a:rPr lang="en-US" sz="900" smtClean="0">
                <a:latin typeface="Arial" pitchFamily="34" charset="0"/>
              </a:rPr>
              <a:t>	Other causes of intermittent connections are usually craft-related, and are caused by loose or damaged connectors, and poor quality workmanship.</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92F5854-A3F7-4995-A80C-32C363423C32}" type="slidenum">
              <a:rPr lang="en-US" smtClean="0"/>
              <a:pPr>
                <a:defRPr/>
              </a:pPr>
              <a:t>87</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641" name="Rectangle 7"/>
          <p:cNvSpPr>
            <a:spLocks noGrp="1" noChangeArrowheads="1"/>
          </p:cNvSpPr>
          <p:nvPr>
            <p:ph type="sldNum" sz="quarter" idx="5"/>
          </p:nvPr>
        </p:nvSpPr>
        <p:spPr>
          <a:noFill/>
        </p:spPr>
        <p:txBody>
          <a:bodyPr/>
          <a:lstStyle/>
          <a:p>
            <a:pPr defTabSz="936625"/>
            <a:fld id="{CB7C84C5-3DDB-4405-96AA-B668B6C88CDC}" type="slidenum">
              <a:rPr lang="en-US" smtClean="0">
                <a:latin typeface="Arial" pitchFamily="34" charset="0"/>
              </a:rPr>
              <a:pPr defTabSz="936625"/>
              <a:t>88</a:t>
            </a:fld>
            <a:endParaRPr lang="en-US" smtClean="0">
              <a:latin typeface="Arial" pitchFamily="34" charset="0"/>
            </a:endParaRPr>
          </a:p>
        </p:txBody>
      </p:sp>
      <p:sp>
        <p:nvSpPr>
          <p:cNvPr id="1264642" name="Rectangle 2"/>
          <p:cNvSpPr>
            <a:spLocks noGrp="1" noRot="1" noChangeAspect="1" noChangeArrowheads="1" noTextEdit="1"/>
          </p:cNvSpPr>
          <p:nvPr>
            <p:ph type="sldImg"/>
          </p:nvPr>
        </p:nvSpPr>
        <p:spPr>
          <a:xfrm>
            <a:off x="941388" y="252413"/>
            <a:ext cx="5495925" cy="4121150"/>
          </a:xfrm>
          <a:ln/>
        </p:spPr>
      </p:sp>
      <p:sp>
        <p:nvSpPr>
          <p:cNvPr id="1264643"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	Intermittent connections have been found to disrupt upstream data transmission. Intermittent connections can be self-induced. For example, when a cable technician changes reverse amplifier pads and equalizers, or changes reverse amplifier modules, the brief interruption will disrupt the upstream signal path.</a:t>
            </a:r>
          </a:p>
          <a:p>
            <a:pPr marL="117475" indent="-117475" defTabSz="1068388"/>
            <a:r>
              <a:rPr lang="en-US" sz="900" smtClean="0">
                <a:latin typeface="Arial" pitchFamily="34" charset="0"/>
              </a:rPr>
              <a:t>	Other causes of intermittent connections are usually craft-related, and are caused by loose or damaged connectors, and poor quality workmanship.</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89" name="Rectangle 7"/>
          <p:cNvSpPr>
            <a:spLocks noGrp="1" noChangeArrowheads="1"/>
          </p:cNvSpPr>
          <p:nvPr>
            <p:ph type="sldNum" sz="quarter" idx="5"/>
          </p:nvPr>
        </p:nvSpPr>
        <p:spPr>
          <a:noFill/>
        </p:spPr>
        <p:txBody>
          <a:bodyPr/>
          <a:lstStyle/>
          <a:p>
            <a:pPr defTabSz="936625"/>
            <a:fld id="{19A46280-E6C4-4918-B80D-7B48D21D71C4}" type="slidenum">
              <a:rPr lang="en-US" smtClean="0">
                <a:latin typeface="Arial" pitchFamily="34" charset="0"/>
              </a:rPr>
              <a:pPr defTabSz="936625"/>
              <a:t>89</a:t>
            </a:fld>
            <a:endParaRPr lang="en-US" smtClean="0">
              <a:latin typeface="Arial" pitchFamily="34" charset="0"/>
            </a:endParaRPr>
          </a:p>
        </p:txBody>
      </p:sp>
      <p:sp>
        <p:nvSpPr>
          <p:cNvPr id="1266690" name="Rectangle 2"/>
          <p:cNvSpPr>
            <a:spLocks noGrp="1" noRot="1" noChangeAspect="1" noChangeArrowheads="1" noTextEdit="1"/>
          </p:cNvSpPr>
          <p:nvPr>
            <p:ph type="sldImg"/>
          </p:nvPr>
        </p:nvSpPr>
        <p:spPr>
          <a:xfrm>
            <a:off x="941388" y="252413"/>
            <a:ext cx="5495925" cy="4121150"/>
          </a:xfrm>
          <a:ln/>
        </p:spPr>
      </p:sp>
      <p:sp>
        <p:nvSpPr>
          <p:cNvPr id="1266691"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	RF ingress and impulse noise may cause signal clipping in active devices such as upstream amplifiers and lasers. Excessive signal levels from in-home devices such as pay-per-view set top boxes may cause signal clipping, too.</a:t>
            </a:r>
          </a:p>
          <a:p>
            <a:pPr marL="117475" indent="-117475" defTabSz="1068388"/>
            <a:r>
              <a:rPr lang="en-US" sz="900" smtClean="0">
                <a:latin typeface="Arial" pitchFamily="34" charset="0"/>
              </a:rPr>
              <a:t>	Signal clipping, also known as compression, occurs in upstream amplifiers and fiber optics equipment. Upstream lasers are very susceptible to clipping.</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7" name="Rectangle 7"/>
          <p:cNvSpPr>
            <a:spLocks noGrp="1" noChangeArrowheads="1"/>
          </p:cNvSpPr>
          <p:nvPr>
            <p:ph type="sldNum" sz="quarter" idx="5"/>
          </p:nvPr>
        </p:nvSpPr>
        <p:spPr>
          <a:noFill/>
        </p:spPr>
        <p:txBody>
          <a:bodyPr/>
          <a:lstStyle/>
          <a:p>
            <a:pPr defTabSz="936625"/>
            <a:fld id="{93CE18A2-46E1-4B42-B885-6219B85D6D8D}" type="slidenum">
              <a:rPr lang="en-US" smtClean="0">
                <a:latin typeface="Arial" pitchFamily="34" charset="0"/>
              </a:rPr>
              <a:pPr defTabSz="936625"/>
              <a:t>90</a:t>
            </a:fld>
            <a:endParaRPr lang="en-US" smtClean="0">
              <a:latin typeface="Arial" pitchFamily="34" charset="0"/>
            </a:endParaRPr>
          </a:p>
        </p:txBody>
      </p:sp>
      <p:sp>
        <p:nvSpPr>
          <p:cNvPr id="1268738" name="Rectangle 2"/>
          <p:cNvSpPr>
            <a:spLocks noGrp="1" noRot="1" noChangeAspect="1" noChangeArrowheads="1" noTextEdit="1"/>
          </p:cNvSpPr>
          <p:nvPr>
            <p:ph type="sldImg"/>
          </p:nvPr>
        </p:nvSpPr>
        <p:spPr>
          <a:xfrm>
            <a:off x="941388" y="252413"/>
            <a:ext cx="5495925" cy="4121150"/>
          </a:xfrm>
          <a:ln/>
        </p:spPr>
      </p:sp>
      <p:sp>
        <p:nvSpPr>
          <p:cNvPr id="1268739" name="Rectangle 3"/>
          <p:cNvSpPr>
            <a:spLocks noGrp="1" noChangeArrowheads="1"/>
          </p:cNvSpPr>
          <p:nvPr>
            <p:ph type="body" idx="1"/>
          </p:nvPr>
        </p:nvSpPr>
        <p:spPr>
          <a:xfrm>
            <a:off x="422275" y="4521200"/>
            <a:ext cx="6386513" cy="4392613"/>
          </a:xfrm>
          <a:noFill/>
          <a:ln/>
        </p:spPr>
        <p:txBody>
          <a:bodyPr/>
          <a:lstStyle/>
          <a:p>
            <a:pPr marL="117475" indent="-117475" defTabSz="1068388"/>
            <a:r>
              <a:rPr lang="en-US" sz="900" smtClean="0">
                <a:latin typeface="Arial" pitchFamily="34" charset="0"/>
              </a:rPr>
              <a:t>	RF ingress and impulse noise may cause signal clipping in active devices such as upstream amplifiers and lasers. Excessive signal levels from in-home devices such as pay-per-view set top boxes may cause signal clipping, too.</a:t>
            </a:r>
          </a:p>
          <a:p>
            <a:pPr marL="117475" indent="-117475" defTabSz="1068388"/>
            <a:r>
              <a:rPr lang="en-US" sz="900" smtClean="0">
                <a:latin typeface="Arial" pitchFamily="34" charset="0"/>
              </a:rPr>
              <a:t>	Signal clipping, also known as compression, occurs in upstream amplifiers and fiber optics equipment. Upstream lasers are very susceptible to clipping.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92F5854-A3F7-4995-A80C-32C363423C32}" type="slidenum">
              <a:rPr lang="en-US" smtClean="0"/>
              <a:pPr>
                <a:defRPr/>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3" name="Slide Image Placeholder 1"/>
          <p:cNvSpPr>
            <a:spLocks noGrp="1" noRot="1" noChangeAspect="1"/>
          </p:cNvSpPr>
          <p:nvPr>
            <p:ph type="sldImg"/>
          </p:nvPr>
        </p:nvSpPr>
        <p:spPr>
          <a:ln/>
        </p:spPr>
      </p:sp>
      <p:sp>
        <p:nvSpPr>
          <p:cNvPr id="1283074" name="Notes Placeholder 2"/>
          <p:cNvSpPr>
            <a:spLocks noGrp="1"/>
          </p:cNvSpPr>
          <p:nvPr>
            <p:ph type="body" idx="1"/>
          </p:nvPr>
        </p:nvSpPr>
        <p:spPr>
          <a:noFill/>
          <a:ln/>
        </p:spPr>
        <p:txBody>
          <a:bodyPr/>
          <a:lstStyle/>
          <a:p>
            <a:endParaRPr lang="en-US" smtClean="0">
              <a:latin typeface="Arial" pitchFamily="34" charset="0"/>
            </a:endParaRPr>
          </a:p>
        </p:txBody>
      </p:sp>
      <p:sp>
        <p:nvSpPr>
          <p:cNvPr id="1283075" name="Slide Number Placeholder 3"/>
          <p:cNvSpPr>
            <a:spLocks noGrp="1"/>
          </p:cNvSpPr>
          <p:nvPr>
            <p:ph type="sldNum" sz="quarter" idx="5"/>
          </p:nvPr>
        </p:nvSpPr>
        <p:spPr>
          <a:noFill/>
        </p:spPr>
        <p:txBody>
          <a:bodyPr/>
          <a:lstStyle/>
          <a:p>
            <a:pPr defTabSz="936625"/>
            <a:fld id="{55EAB411-7D9C-4926-A70E-619EA0D7C0D5}" type="slidenum">
              <a:rPr lang="en-US" smtClean="0">
                <a:latin typeface="Arial" pitchFamily="34" charset="0"/>
              </a:rPr>
              <a:pPr defTabSz="936625"/>
              <a:t>91</a:t>
            </a:fld>
            <a:endParaRPr lang="en-US" smtClean="0">
              <a:latin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1" name="Slide Image Placeholder 1"/>
          <p:cNvSpPr>
            <a:spLocks noGrp="1" noRot="1" noChangeAspect="1"/>
          </p:cNvSpPr>
          <p:nvPr>
            <p:ph type="sldImg"/>
          </p:nvPr>
        </p:nvSpPr>
        <p:spPr>
          <a:ln/>
        </p:spPr>
      </p:sp>
      <p:sp>
        <p:nvSpPr>
          <p:cNvPr id="1285122" name="Notes Placeholder 2"/>
          <p:cNvSpPr>
            <a:spLocks noGrp="1"/>
          </p:cNvSpPr>
          <p:nvPr>
            <p:ph type="body" idx="1"/>
          </p:nvPr>
        </p:nvSpPr>
        <p:spPr>
          <a:noFill/>
          <a:ln/>
        </p:spPr>
        <p:txBody>
          <a:bodyPr/>
          <a:lstStyle/>
          <a:p>
            <a:endParaRPr lang="en-US" smtClean="0">
              <a:latin typeface="Arial" pitchFamily="34" charset="0"/>
            </a:endParaRPr>
          </a:p>
        </p:txBody>
      </p:sp>
      <p:sp>
        <p:nvSpPr>
          <p:cNvPr id="1285123" name="Slide Number Placeholder 3"/>
          <p:cNvSpPr>
            <a:spLocks noGrp="1"/>
          </p:cNvSpPr>
          <p:nvPr>
            <p:ph type="sldNum" sz="quarter" idx="5"/>
          </p:nvPr>
        </p:nvSpPr>
        <p:spPr>
          <a:noFill/>
        </p:spPr>
        <p:txBody>
          <a:bodyPr/>
          <a:lstStyle/>
          <a:p>
            <a:pPr defTabSz="936625"/>
            <a:fld id="{2A62F769-C165-420F-957C-6EB770F38EF4}" type="slidenum">
              <a:rPr lang="en-US" smtClean="0">
                <a:latin typeface="Arial" pitchFamily="34" charset="0"/>
              </a:rPr>
              <a:pPr defTabSz="936625"/>
              <a:t>92</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11/7/16</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11/7/16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3A271A1-F6D6-438B-A432-4747EE7ECD40}" type="datetimeFigureOut">
              <a:rPr lang="en-US" smtClean="0"/>
              <a:pPr/>
              <a:t>11/7/16</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93700"/>
            <a:ext cx="76962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57338"/>
            <a:ext cx="7848600" cy="2344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4054475"/>
            <a:ext cx="7848600" cy="2346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703638" y="6629400"/>
            <a:ext cx="2133600" cy="476250"/>
          </a:xfrm>
          <a:prstGeom prst="rect">
            <a:avLst/>
          </a:prstGeom>
        </p:spPr>
        <p:txBody>
          <a:bodyPr/>
          <a:lstStyle>
            <a:lvl1pPr algn="ctr" eaLnBrk="0" hangingPunct="0">
              <a:lnSpc>
                <a:spcPct val="90000"/>
              </a:lnSpc>
              <a:defRPr>
                <a:latin typeface="Arial" charset="0"/>
              </a:defRPr>
            </a:lvl1pPr>
          </a:lstStyle>
          <a:p>
            <a:pPr>
              <a:defRPr/>
            </a:pPr>
            <a:fld id="{42ADDF8A-C058-4E09-B1EE-09F48A8778F9}" type="datetime4">
              <a:rPr lang="en-US"/>
              <a:pPr>
                <a:defRPr/>
              </a:pPr>
              <a:t>November 7, 2016</a:t>
            </a:fld>
            <a:endParaRPr lang="en-US"/>
          </a:p>
        </p:txBody>
      </p:sp>
      <p:sp>
        <p:nvSpPr>
          <p:cNvPr id="6" name="Slide Number Placeholder 5"/>
          <p:cNvSpPr>
            <a:spLocks noGrp="1"/>
          </p:cNvSpPr>
          <p:nvPr>
            <p:ph type="sldNum" sz="quarter" idx="11"/>
          </p:nvPr>
        </p:nvSpPr>
        <p:spPr>
          <a:xfrm>
            <a:off x="7010400" y="6610350"/>
            <a:ext cx="2133600" cy="476250"/>
          </a:xfrm>
          <a:prstGeom prst="rect">
            <a:avLst/>
          </a:prstGeom>
        </p:spPr>
        <p:txBody>
          <a:bodyPr/>
          <a:lstStyle>
            <a:lvl1pPr algn="ctr" eaLnBrk="0" hangingPunct="0">
              <a:lnSpc>
                <a:spcPct val="90000"/>
              </a:lnSpc>
              <a:defRPr>
                <a:latin typeface="Arial" charset="0"/>
              </a:defRPr>
            </a:lvl1pPr>
          </a:lstStyle>
          <a:p>
            <a:pPr>
              <a:defRPr/>
            </a:pPr>
            <a:fld id="{F1D38225-2510-4CE4-B7ED-921E08B2D00D}"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93700"/>
            <a:ext cx="76962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57338"/>
            <a:ext cx="3848100" cy="4843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557338"/>
            <a:ext cx="3848100" cy="2344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4054475"/>
            <a:ext cx="3848100" cy="2346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703638" y="6629400"/>
            <a:ext cx="2133600" cy="476250"/>
          </a:xfrm>
          <a:prstGeom prst="rect">
            <a:avLst/>
          </a:prstGeom>
        </p:spPr>
        <p:txBody>
          <a:bodyPr/>
          <a:lstStyle>
            <a:lvl1pPr algn="ctr" eaLnBrk="0" hangingPunct="0">
              <a:lnSpc>
                <a:spcPct val="90000"/>
              </a:lnSpc>
              <a:defRPr>
                <a:latin typeface="Arial" charset="0"/>
              </a:defRPr>
            </a:lvl1pPr>
          </a:lstStyle>
          <a:p>
            <a:pPr>
              <a:defRPr/>
            </a:pPr>
            <a:fld id="{48882D39-6C49-49D0-8700-723E225CB118}" type="datetime4">
              <a:rPr lang="en-US"/>
              <a:pPr>
                <a:defRPr/>
              </a:pPr>
              <a:t>November 7, 2016</a:t>
            </a:fld>
            <a:endParaRPr lang="en-US"/>
          </a:p>
        </p:txBody>
      </p:sp>
      <p:sp>
        <p:nvSpPr>
          <p:cNvPr id="7" name="Slide Number Placeholder 6"/>
          <p:cNvSpPr>
            <a:spLocks noGrp="1"/>
          </p:cNvSpPr>
          <p:nvPr>
            <p:ph type="sldNum" sz="quarter" idx="11"/>
          </p:nvPr>
        </p:nvSpPr>
        <p:spPr>
          <a:xfrm>
            <a:off x="7010400" y="6610350"/>
            <a:ext cx="2133600" cy="476250"/>
          </a:xfrm>
          <a:prstGeom prst="rect">
            <a:avLst/>
          </a:prstGeom>
        </p:spPr>
        <p:txBody>
          <a:bodyPr/>
          <a:lstStyle>
            <a:lvl1pPr algn="ctr" eaLnBrk="0" hangingPunct="0">
              <a:lnSpc>
                <a:spcPct val="90000"/>
              </a:lnSpc>
              <a:defRPr>
                <a:latin typeface="Arial" charset="0"/>
              </a:defRPr>
            </a:lvl1pPr>
          </a:lstStyle>
          <a:p>
            <a:pPr>
              <a:defRPr/>
            </a:pPr>
            <a:fld id="{725DCC4E-1747-40C7-A809-8AE63B3A41B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93700"/>
            <a:ext cx="76962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57338"/>
            <a:ext cx="3848100" cy="4843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557338"/>
            <a:ext cx="3848100" cy="4843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703638" y="6629400"/>
            <a:ext cx="2133600" cy="476250"/>
          </a:xfrm>
          <a:prstGeom prst="rect">
            <a:avLst/>
          </a:prstGeom>
        </p:spPr>
        <p:txBody>
          <a:bodyPr/>
          <a:lstStyle>
            <a:lvl1pPr algn="ctr" eaLnBrk="0" hangingPunct="0">
              <a:lnSpc>
                <a:spcPct val="90000"/>
              </a:lnSpc>
              <a:defRPr>
                <a:latin typeface="Arial" charset="0"/>
              </a:defRPr>
            </a:lvl1pPr>
          </a:lstStyle>
          <a:p>
            <a:pPr>
              <a:defRPr/>
            </a:pPr>
            <a:fld id="{C9D50D50-85E1-4640-B468-064FCE1BB12E}" type="datetime4">
              <a:rPr lang="en-US"/>
              <a:pPr>
                <a:defRPr/>
              </a:pPr>
              <a:t>November 7, 2016</a:t>
            </a:fld>
            <a:endParaRPr lang="en-US"/>
          </a:p>
        </p:txBody>
      </p:sp>
      <p:sp>
        <p:nvSpPr>
          <p:cNvPr id="6" name="Slide Number Placeholder 5"/>
          <p:cNvSpPr>
            <a:spLocks noGrp="1"/>
          </p:cNvSpPr>
          <p:nvPr>
            <p:ph type="sldNum" sz="quarter" idx="11"/>
          </p:nvPr>
        </p:nvSpPr>
        <p:spPr>
          <a:xfrm>
            <a:off x="7010400" y="6610350"/>
            <a:ext cx="2133600" cy="476250"/>
          </a:xfrm>
          <a:prstGeom prst="rect">
            <a:avLst/>
          </a:prstGeom>
        </p:spPr>
        <p:txBody>
          <a:bodyPr/>
          <a:lstStyle>
            <a:lvl1pPr algn="ctr" eaLnBrk="0" hangingPunct="0">
              <a:lnSpc>
                <a:spcPct val="90000"/>
              </a:lnSpc>
              <a:defRPr>
                <a:latin typeface="Arial" charset="0"/>
              </a:defRPr>
            </a:lvl1pPr>
          </a:lstStyle>
          <a:p>
            <a:pPr>
              <a:defRPr/>
            </a:pPr>
            <a:fld id="{AA745A71-563B-4487-B2E4-39B99158D1B2}"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400" y="393700"/>
            <a:ext cx="76962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557338"/>
            <a:ext cx="3848100" cy="2344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557338"/>
            <a:ext cx="3848100" cy="2344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4054475"/>
            <a:ext cx="3848100" cy="2346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4054475"/>
            <a:ext cx="3848100" cy="2346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703638" y="6629400"/>
            <a:ext cx="2133600" cy="476250"/>
          </a:xfrm>
          <a:prstGeom prst="rect">
            <a:avLst/>
          </a:prstGeom>
        </p:spPr>
        <p:txBody>
          <a:bodyPr/>
          <a:lstStyle>
            <a:lvl1pPr algn="ctr" eaLnBrk="0" hangingPunct="0">
              <a:lnSpc>
                <a:spcPct val="90000"/>
              </a:lnSpc>
              <a:defRPr>
                <a:latin typeface="Arial" charset="0"/>
              </a:defRPr>
            </a:lvl1pPr>
          </a:lstStyle>
          <a:p>
            <a:pPr>
              <a:defRPr/>
            </a:pPr>
            <a:fld id="{C0D1EF44-188B-4A5F-B4CD-38DCD998DBCB}" type="datetime4">
              <a:rPr lang="en-US"/>
              <a:pPr>
                <a:defRPr/>
              </a:pPr>
              <a:t>November 7, 2016</a:t>
            </a:fld>
            <a:endParaRPr lang="en-US"/>
          </a:p>
        </p:txBody>
      </p:sp>
      <p:sp>
        <p:nvSpPr>
          <p:cNvPr id="8" name="Slide Number Placeholder 7"/>
          <p:cNvSpPr>
            <a:spLocks noGrp="1"/>
          </p:cNvSpPr>
          <p:nvPr>
            <p:ph type="sldNum" sz="quarter" idx="11"/>
          </p:nvPr>
        </p:nvSpPr>
        <p:spPr>
          <a:xfrm>
            <a:off x="7010400" y="6610350"/>
            <a:ext cx="2133600" cy="476250"/>
          </a:xfrm>
          <a:prstGeom prst="rect">
            <a:avLst/>
          </a:prstGeom>
        </p:spPr>
        <p:txBody>
          <a:bodyPr/>
          <a:lstStyle>
            <a:lvl1pPr algn="ctr" eaLnBrk="0" hangingPunct="0">
              <a:lnSpc>
                <a:spcPct val="90000"/>
              </a:lnSpc>
              <a:defRPr>
                <a:latin typeface="Arial" charset="0"/>
              </a:defRPr>
            </a:lvl1pPr>
          </a:lstStyle>
          <a:p>
            <a:pPr>
              <a:defRPr/>
            </a:pPr>
            <a:fld id="{8D2838E7-AF9B-4B6E-99B7-8447E06C74E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11/7/16</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3A271A1-F6D6-438B-A432-4747EE7ECD40}" type="datetimeFigureOut">
              <a:rPr lang="en-US" smtClean="0"/>
              <a:pPr/>
              <a:t>11/7/16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3A271A1-F6D6-438B-A432-4747EE7ECD40}" type="datetimeFigureOut">
              <a:rPr lang="en-US" smtClean="0"/>
              <a:pPr/>
              <a:t>11/7/16</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3A271A1-F6D6-438B-A432-4747EE7ECD40}" type="datetimeFigureOut">
              <a:rPr lang="en-US" smtClean="0"/>
              <a:pPr/>
              <a:t>11/7/16</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A271A1-F6D6-438B-A432-4747EE7ECD40}" type="datetimeFigureOut">
              <a:rPr lang="en-US" smtClean="0"/>
              <a:pPr/>
              <a:t>11/7/16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pPr/>
              <a:t>11/7/16</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3A271A1-F6D6-438B-A432-4747EE7ECD40}" type="datetimeFigureOut">
              <a:rPr lang="en-US" smtClean="0"/>
              <a:pPr/>
              <a:t>11/7/16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3A271A1-F6D6-438B-A432-4747EE7ECD40}" type="datetimeFigureOut">
              <a:rPr lang="en-US" smtClean="0"/>
              <a:pPr/>
              <a:t>11/7/16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pPr/>
              <a:t>11/7/16</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transition>
    <p:wipe dir="r"/>
  </p:transition>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bin"/><Relationship Id="rId5"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2.bin"/><Relationship Id="rId5" Type="http://schemas.openxmlformats.org/officeDocument/2006/relationships/image" Target="../media/image15.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3.bin"/><Relationship Id="rId5" Type="http://schemas.openxmlformats.org/officeDocument/2006/relationships/image" Target="../media/image16.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wmf"/><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1.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4.bin"/><Relationship Id="rId5" Type="http://schemas.openxmlformats.org/officeDocument/2006/relationships/image" Target="../media/image23.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5.bin"/><Relationship Id="rId5" Type="http://schemas.openxmlformats.org/officeDocument/2006/relationships/image" Target="../media/image27.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wmf"/><Relationship Id="rId6" Type="http://schemas.openxmlformats.org/officeDocument/2006/relationships/image" Target="../media/image32.wmf"/><Relationship Id="rId7" Type="http://schemas.openxmlformats.org/officeDocument/2006/relationships/image" Target="../media/image33.wmf"/><Relationship Id="rId8" Type="http://schemas.openxmlformats.org/officeDocument/2006/relationships/image" Target="../media/image34.wmf"/><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31.w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6.bin"/><Relationship Id="rId5" Type="http://schemas.openxmlformats.org/officeDocument/2006/relationships/image" Target="../media/image35.emf"/><Relationship Id="rId1" Type="http://schemas.openxmlformats.org/officeDocument/2006/relationships/vmlDrawing" Target="../drawings/vmlDrawing6.vml"/><Relationship Id="rId2"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7.bin"/><Relationship Id="rId5" Type="http://schemas.openxmlformats.org/officeDocument/2006/relationships/image" Target="../media/image36.emf"/><Relationship Id="rId1" Type="http://schemas.openxmlformats.org/officeDocument/2006/relationships/vmlDrawing" Target="../drawings/vmlDrawing7.vml"/><Relationship Id="rId2"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8.bin"/><Relationship Id="rId5" Type="http://schemas.openxmlformats.org/officeDocument/2006/relationships/image" Target="../media/image37.emf"/><Relationship Id="rId1" Type="http://schemas.openxmlformats.org/officeDocument/2006/relationships/vmlDrawing" Target="../drawings/vmlDrawing8.vml"/><Relationship Id="rId2"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3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chart" Target="../charts/char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31.wmf"/></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oleObject" Target="../embeddings/oleObject9.bin"/><Relationship Id="rId5" Type="http://schemas.openxmlformats.org/officeDocument/2006/relationships/image" Target="../media/image43.emf"/><Relationship Id="rId1" Type="http://schemas.openxmlformats.org/officeDocument/2006/relationships/vmlDrawing" Target="../drawings/vmlDrawing9.vml"/><Relationship Id="rId2"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2.xml"/><Relationship Id="rId3" Type="http://schemas.openxmlformats.org/officeDocument/2006/relationships/image" Target="../media/image4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5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 Id="rId3" Type="http://schemas.openxmlformats.org/officeDocument/2006/relationships/image" Target="../media/image51.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oleObject" Target="../embeddings/oleObject10.bin"/><Relationship Id="rId5" Type="http://schemas.openxmlformats.org/officeDocument/2006/relationships/image" Target="../media/image52.wmf"/><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5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5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5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5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56.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1.xml"/><Relationship Id="rId3" Type="http://schemas.openxmlformats.org/officeDocument/2006/relationships/image" Target="../media/image57.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4.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6.xml"/><Relationship Id="rId2" Type="http://schemas.openxmlformats.org/officeDocument/2006/relationships/notesSlide" Target="../notesSlides/notesSlide7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4.xml"/><Relationship Id="rId3" Type="http://schemas.openxmlformats.org/officeDocument/2006/relationships/image" Target="../media/image60.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61.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6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63.png"/></Relationships>
</file>

<file path=ppt/slides/_rels/slide81.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1" Type="http://schemas.openxmlformats.org/officeDocument/2006/relationships/slideLayout" Target="../slideLayouts/slideLayout6.xml"/><Relationship Id="rId2" Type="http://schemas.openxmlformats.org/officeDocument/2006/relationships/notesSlide" Target="../notesSlides/notesSlide8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68.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 Id="rId3" Type="http://schemas.openxmlformats.org/officeDocument/2006/relationships/image" Target="../media/image6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5.xml.rels><?xml version="1.0" encoding="UTF-8" standalone="yes"?>
<Relationships xmlns="http://schemas.openxmlformats.org/package/2006/relationships"><Relationship Id="rId3" Type="http://schemas.openxmlformats.org/officeDocument/2006/relationships/image" Target="../media/image70.wmf"/><Relationship Id="rId4" Type="http://schemas.openxmlformats.org/officeDocument/2006/relationships/image" Target="../media/image71.wmf"/><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7.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1" Type="http://schemas.openxmlformats.org/officeDocument/2006/relationships/slideLayout" Target="../slideLayouts/slideLayout4.xml"/><Relationship Id="rId2" Type="http://schemas.openxmlformats.org/officeDocument/2006/relationships/notesSlide" Target="../notesSlides/notesSlide86.xml"/></Relationships>
</file>

<file path=ppt/slides/_rels/slide88.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0.xml"/><Relationship Id="rId3" Type="http://schemas.openxmlformats.org/officeDocument/2006/relationships/image" Target="../media/image76.jpeg"/></Relationships>
</file>

<file path=ppt/slides/_rels/slide92.xml.rels><?xml version="1.0" encoding="UTF-8" standalone="yes"?>
<Relationships xmlns="http://schemas.openxmlformats.org/package/2006/relationships"><Relationship Id="rId3" Type="http://schemas.openxmlformats.org/officeDocument/2006/relationships/image" Target="../media/image77.wmf"/><Relationship Id="rId4" Type="http://schemas.openxmlformats.org/officeDocument/2006/relationships/image" Target="../media/image78.wmf"/><Relationship Id="rId5" Type="http://schemas.openxmlformats.org/officeDocument/2006/relationships/image" Target="../media/image79.wmf"/><Relationship Id="rId1" Type="http://schemas.openxmlformats.org/officeDocument/2006/relationships/slideLayout" Target="../slideLayouts/slideLayout6.xml"/><Relationship Id="rId2" Type="http://schemas.openxmlformats.org/officeDocument/2006/relationships/notesSlide" Target="../notesSlides/notesSlide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Grp="1" noChangeArrowheads="1"/>
          </p:cNvSpPr>
          <p:nvPr>
            <p:ph type="ctrTitle"/>
          </p:nvPr>
        </p:nvSpPr>
        <p:spPr>
          <a:xfrm>
            <a:off x="1219200" y="2286000"/>
            <a:ext cx="6858000" cy="685800"/>
          </a:xfrm>
        </p:spPr>
        <p:txBody>
          <a:bodyPr>
            <a:normAutofit fontScale="90000"/>
          </a:bodyPr>
          <a:lstStyle/>
          <a:p>
            <a:pPr algn="ctr"/>
            <a:r>
              <a:rPr lang="en-US" dirty="0" smtClean="0"/>
              <a:t>Return Path Optimization</a:t>
            </a:r>
          </a:p>
        </p:txBody>
      </p:sp>
      <p:sp>
        <p:nvSpPr>
          <p:cNvPr id="20482" name="Rectangle 5"/>
          <p:cNvSpPr>
            <a:spLocks noGrp="1" noChangeArrowheads="1"/>
          </p:cNvSpPr>
          <p:nvPr>
            <p:ph type="subTitle" idx="1"/>
          </p:nvPr>
        </p:nvSpPr>
        <p:spPr>
          <a:xfrm>
            <a:off x="1143000" y="3124200"/>
            <a:ext cx="6705600" cy="1600200"/>
          </a:xfrm>
        </p:spPr>
        <p:txBody>
          <a:bodyPr>
            <a:noAutofit/>
          </a:bodyPr>
          <a:lstStyle/>
          <a:p>
            <a:pPr algn="ctr"/>
            <a:r>
              <a:rPr lang="en-US" sz="2400" dirty="0" smtClean="0"/>
              <a:t>Kevin Seaner</a:t>
            </a:r>
          </a:p>
          <a:p>
            <a:pPr algn="ctr"/>
            <a:r>
              <a:rPr lang="en-US" sz="2400" dirty="0" smtClean="0"/>
              <a:t>Aurora Networks</a:t>
            </a:r>
          </a:p>
          <a:p>
            <a:pPr algn="ctr"/>
            <a:r>
              <a:rPr lang="en-US" sz="2400" dirty="0" smtClean="0"/>
              <a:t>kseaner@aurora.com</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52400" y="228600"/>
            <a:ext cx="8991600" cy="838200"/>
          </a:xfrm>
        </p:spPr>
        <p:txBody>
          <a:bodyPr>
            <a:noAutofit/>
          </a:bodyPr>
          <a:lstStyle/>
          <a:p>
            <a:r>
              <a:rPr lang="en-US" sz="3600" dirty="0" smtClean="0"/>
              <a:t>CATV Return Distribution Network Design -</a:t>
            </a:r>
            <a:br>
              <a:rPr lang="en-US" sz="3600" dirty="0" smtClean="0"/>
            </a:br>
            <a:r>
              <a:rPr lang="en-US" sz="3600" dirty="0" smtClean="0"/>
              <a:t>Modem TX Levels</a:t>
            </a:r>
          </a:p>
        </p:txBody>
      </p:sp>
      <p:sp>
        <p:nvSpPr>
          <p:cNvPr id="43010" name="Content Placeholder 67"/>
          <p:cNvSpPr>
            <a:spLocks noGrp="1"/>
          </p:cNvSpPr>
          <p:nvPr>
            <p:ph sz="half" idx="2"/>
          </p:nvPr>
        </p:nvSpPr>
        <p:spPr>
          <a:xfrm>
            <a:off x="609600" y="4800600"/>
            <a:ext cx="7848600" cy="1524000"/>
          </a:xfrm>
        </p:spPr>
        <p:txBody>
          <a:bodyPr>
            <a:normAutofit fontScale="85000" lnSpcReduction="20000"/>
          </a:bodyPr>
          <a:lstStyle/>
          <a:p>
            <a:pPr>
              <a:buFont typeface="Arial" pitchFamily="34" charset="0"/>
              <a:buChar char="•"/>
            </a:pPr>
            <a:r>
              <a:rPr lang="en-US" sz="1800" smtClean="0"/>
              <a:t>The </a:t>
            </a:r>
            <a:r>
              <a:rPr lang="en-US" sz="1800" b="1" smtClean="0">
                <a:solidFill>
                  <a:srgbClr val="FF0000"/>
                </a:solidFill>
              </a:rPr>
              <a:t>telemetry amplitude </a:t>
            </a:r>
            <a:r>
              <a:rPr lang="en-US" sz="1800" smtClean="0"/>
              <a:t>is used to establish the modem transmit level.</a:t>
            </a:r>
          </a:p>
          <a:p>
            <a:pPr>
              <a:buFont typeface="Arial" pitchFamily="34" charset="0"/>
              <a:buChar char="•"/>
            </a:pPr>
            <a:r>
              <a:rPr lang="en-US" sz="1800" smtClean="0"/>
              <a:t>The modem transmit levels should be engineered in the RF design.</a:t>
            </a:r>
          </a:p>
          <a:p>
            <a:pPr>
              <a:buFont typeface="Arial" pitchFamily="34" charset="0"/>
              <a:buChar char="•"/>
            </a:pPr>
            <a:r>
              <a:rPr lang="en-US" sz="1800" smtClean="0"/>
              <a:t>There is no CORRECT answer.  </a:t>
            </a:r>
            <a:r>
              <a:rPr lang="en-US" sz="1800" smtClean="0">
                <a:solidFill>
                  <a:srgbClr val="FF0000"/>
                </a:solidFill>
              </a:rPr>
              <a:t>IT is SYSTEM SPECIFIC</a:t>
            </a:r>
            <a:r>
              <a:rPr lang="en-US" sz="1800" smtClean="0"/>
              <a:t>.</a:t>
            </a:r>
          </a:p>
          <a:p>
            <a:pPr>
              <a:buFont typeface="Arial" pitchFamily="34" charset="0"/>
              <a:buChar char="•"/>
            </a:pPr>
            <a:r>
              <a:rPr lang="en-US" sz="1800" smtClean="0"/>
              <a:t>Unity gain must be setup from the last amplifier’s return input to the</a:t>
            </a:r>
            <a:br>
              <a:rPr lang="en-US" sz="1800" smtClean="0"/>
            </a:br>
            <a:r>
              <a:rPr lang="en-US" sz="1800" smtClean="0"/>
              <a:t>input of the node port.  The same level what ever is chosen or designed</a:t>
            </a:r>
            <a:br>
              <a:rPr lang="en-US" sz="1800" smtClean="0"/>
            </a:br>
            <a:r>
              <a:rPr lang="en-US" sz="1800" smtClean="0"/>
              <a:t>into the system!</a:t>
            </a:r>
          </a:p>
          <a:p>
            <a:endParaRPr lang="en-US" sz="1800" smtClean="0"/>
          </a:p>
        </p:txBody>
      </p:sp>
      <p:sp>
        <p:nvSpPr>
          <p:cNvPr id="43011" name="Line 3"/>
          <p:cNvSpPr>
            <a:spLocks noChangeShapeType="1"/>
          </p:cNvSpPr>
          <p:nvPr/>
        </p:nvSpPr>
        <p:spPr bwMode="auto">
          <a:xfrm flipV="1">
            <a:off x="749300" y="2963863"/>
            <a:ext cx="7845425" cy="0"/>
          </a:xfrm>
          <a:prstGeom prst="line">
            <a:avLst/>
          </a:prstGeom>
          <a:noFill/>
          <a:ln w="38100">
            <a:solidFill>
              <a:schemeClr val="tx1"/>
            </a:solidFill>
            <a:round/>
            <a:headEnd type="none" w="sm" len="sm"/>
            <a:tailEnd/>
          </a:ln>
        </p:spPr>
        <p:txBody>
          <a:bodyPr wrap="none" anchor="ctr"/>
          <a:lstStyle/>
          <a:p>
            <a:endParaRPr lang="en-US"/>
          </a:p>
        </p:txBody>
      </p:sp>
      <p:sp>
        <p:nvSpPr>
          <p:cNvPr id="43012" name="Line 4"/>
          <p:cNvSpPr>
            <a:spLocks noChangeShapeType="1"/>
          </p:cNvSpPr>
          <p:nvPr/>
        </p:nvSpPr>
        <p:spPr bwMode="auto">
          <a:xfrm>
            <a:off x="1757363" y="3036888"/>
            <a:ext cx="0" cy="1150937"/>
          </a:xfrm>
          <a:prstGeom prst="line">
            <a:avLst/>
          </a:prstGeom>
          <a:noFill/>
          <a:ln w="28575">
            <a:solidFill>
              <a:schemeClr val="tx1"/>
            </a:solidFill>
            <a:prstDash val="sysDot"/>
            <a:round/>
            <a:headEnd type="none" w="sm" len="sm"/>
            <a:tailEnd type="triangle" w="med" len="med"/>
          </a:ln>
        </p:spPr>
        <p:txBody>
          <a:bodyPr wrap="none" anchor="ctr"/>
          <a:lstStyle/>
          <a:p>
            <a:endParaRPr lang="en-US"/>
          </a:p>
        </p:txBody>
      </p:sp>
      <p:sp>
        <p:nvSpPr>
          <p:cNvPr id="72" name="AutoShape 5"/>
          <p:cNvSpPr>
            <a:spLocks noChangeArrowheads="1"/>
          </p:cNvSpPr>
          <p:nvPr/>
        </p:nvSpPr>
        <p:spPr bwMode="auto">
          <a:xfrm rot="5400000">
            <a:off x="1258094" y="2791619"/>
            <a:ext cx="311150" cy="369888"/>
          </a:xfrm>
          <a:prstGeom prst="triangle">
            <a:avLst>
              <a:gd name="adj" fmla="val 44694"/>
            </a:avLst>
          </a:prstGeom>
          <a:solidFill>
            <a:srgbClr val="00279F"/>
          </a:solidFill>
          <a:ln w="25400">
            <a:solidFill>
              <a:srgbClr val="00279F"/>
            </a:solidFill>
            <a:miter lim="800000"/>
            <a:headEnd/>
            <a:tailEnd/>
          </a:ln>
          <a:effectLst>
            <a:outerShdw dist="17961" dir="2700000" algn="ctr" rotWithShape="0">
              <a:schemeClr val="tx1"/>
            </a:outerShdw>
          </a:effectLst>
        </p:spPr>
        <p:txBody>
          <a:bodyPr wrap="none" anchor="ctr"/>
          <a:lstStyle/>
          <a:p>
            <a:pPr algn="ctr" eaLnBrk="0" hangingPunct="0">
              <a:lnSpc>
                <a:spcPct val="90000"/>
              </a:lnSpc>
              <a:defRPr/>
            </a:pPr>
            <a:endParaRPr lang="en-US">
              <a:latin typeface="Arial" charset="0"/>
            </a:endParaRPr>
          </a:p>
        </p:txBody>
      </p:sp>
      <p:sp>
        <p:nvSpPr>
          <p:cNvPr id="43014" name="Line 6"/>
          <p:cNvSpPr>
            <a:spLocks noChangeShapeType="1"/>
          </p:cNvSpPr>
          <p:nvPr/>
        </p:nvSpPr>
        <p:spPr bwMode="auto">
          <a:xfrm>
            <a:off x="4449763" y="3036888"/>
            <a:ext cx="0" cy="1150937"/>
          </a:xfrm>
          <a:prstGeom prst="line">
            <a:avLst/>
          </a:prstGeom>
          <a:noFill/>
          <a:ln w="28575">
            <a:solidFill>
              <a:schemeClr val="tx1"/>
            </a:solidFill>
            <a:prstDash val="sysDot"/>
            <a:round/>
            <a:headEnd type="none" w="sm" len="sm"/>
            <a:tailEnd type="triangle" w="med" len="med"/>
          </a:ln>
        </p:spPr>
        <p:txBody>
          <a:bodyPr wrap="none" anchor="ctr"/>
          <a:lstStyle/>
          <a:p>
            <a:endParaRPr lang="en-US"/>
          </a:p>
        </p:txBody>
      </p:sp>
      <p:sp>
        <p:nvSpPr>
          <p:cNvPr id="43015" name="Line 7"/>
          <p:cNvSpPr>
            <a:spLocks noChangeShapeType="1"/>
          </p:cNvSpPr>
          <p:nvPr/>
        </p:nvSpPr>
        <p:spPr bwMode="auto">
          <a:xfrm>
            <a:off x="3097213" y="3036888"/>
            <a:ext cx="0" cy="1150937"/>
          </a:xfrm>
          <a:prstGeom prst="line">
            <a:avLst/>
          </a:prstGeom>
          <a:noFill/>
          <a:ln w="28575">
            <a:solidFill>
              <a:schemeClr val="tx1"/>
            </a:solidFill>
            <a:prstDash val="sysDot"/>
            <a:round/>
            <a:headEnd type="none" w="sm" len="sm"/>
            <a:tailEnd type="triangle" w="med" len="med"/>
          </a:ln>
        </p:spPr>
        <p:txBody>
          <a:bodyPr wrap="none" anchor="ctr"/>
          <a:lstStyle/>
          <a:p>
            <a:endParaRPr lang="en-US"/>
          </a:p>
        </p:txBody>
      </p:sp>
      <p:sp>
        <p:nvSpPr>
          <p:cNvPr id="43016" name="Rectangle 8"/>
          <p:cNvSpPr>
            <a:spLocks noChangeArrowheads="1"/>
          </p:cNvSpPr>
          <p:nvPr/>
        </p:nvSpPr>
        <p:spPr bwMode="auto">
          <a:xfrm>
            <a:off x="1636713" y="2849563"/>
            <a:ext cx="222250" cy="217487"/>
          </a:xfrm>
          <a:prstGeom prst="rect">
            <a:avLst/>
          </a:prstGeom>
          <a:solidFill>
            <a:srgbClr val="F8B700"/>
          </a:solidFill>
          <a:ln w="9525">
            <a:noFill/>
            <a:miter lim="800000"/>
            <a:headEnd/>
            <a:tailEnd/>
          </a:ln>
        </p:spPr>
        <p:txBody>
          <a:bodyPr wrap="none" lIns="73025" tIns="36512" rIns="73025" bIns="36512" anchor="ctr"/>
          <a:lstStyle/>
          <a:p>
            <a:pPr algn="ctr" eaLnBrk="0" hangingPunct="0"/>
            <a:r>
              <a:rPr lang="en-US" sz="1400"/>
              <a:t>26</a:t>
            </a:r>
          </a:p>
        </p:txBody>
      </p:sp>
      <p:sp>
        <p:nvSpPr>
          <p:cNvPr id="43017" name="Rectangle 9"/>
          <p:cNvSpPr>
            <a:spLocks noChangeArrowheads="1"/>
          </p:cNvSpPr>
          <p:nvPr/>
        </p:nvSpPr>
        <p:spPr bwMode="auto">
          <a:xfrm>
            <a:off x="2982913" y="2849563"/>
            <a:ext cx="222250" cy="217487"/>
          </a:xfrm>
          <a:prstGeom prst="rect">
            <a:avLst/>
          </a:prstGeom>
          <a:solidFill>
            <a:srgbClr val="F8B700"/>
          </a:solidFill>
          <a:ln w="9525">
            <a:noFill/>
            <a:miter lim="800000"/>
            <a:headEnd/>
            <a:tailEnd/>
          </a:ln>
        </p:spPr>
        <p:txBody>
          <a:bodyPr wrap="none" lIns="73025" tIns="36512" rIns="73025" bIns="36512" anchor="ctr"/>
          <a:lstStyle/>
          <a:p>
            <a:pPr algn="ctr" eaLnBrk="0" hangingPunct="0"/>
            <a:r>
              <a:rPr lang="en-US" sz="1400"/>
              <a:t>23</a:t>
            </a:r>
          </a:p>
        </p:txBody>
      </p:sp>
      <p:sp>
        <p:nvSpPr>
          <p:cNvPr id="43018" name="Rectangle 10"/>
          <p:cNvSpPr>
            <a:spLocks noChangeArrowheads="1"/>
          </p:cNvSpPr>
          <p:nvPr/>
        </p:nvSpPr>
        <p:spPr bwMode="auto">
          <a:xfrm>
            <a:off x="4332288" y="2849563"/>
            <a:ext cx="222250" cy="217487"/>
          </a:xfrm>
          <a:prstGeom prst="rect">
            <a:avLst/>
          </a:prstGeom>
          <a:solidFill>
            <a:srgbClr val="F8B700"/>
          </a:solidFill>
          <a:ln w="9525">
            <a:noFill/>
            <a:miter lim="800000"/>
            <a:headEnd/>
            <a:tailEnd/>
          </a:ln>
        </p:spPr>
        <p:txBody>
          <a:bodyPr wrap="none" lIns="73025" tIns="36512" rIns="73025" bIns="36512" anchor="ctr"/>
          <a:lstStyle/>
          <a:p>
            <a:pPr algn="ctr" eaLnBrk="0" hangingPunct="0"/>
            <a:r>
              <a:rPr lang="en-US" sz="1400"/>
              <a:t>20</a:t>
            </a:r>
          </a:p>
        </p:txBody>
      </p:sp>
      <p:sp>
        <p:nvSpPr>
          <p:cNvPr id="43019" name="Line 11"/>
          <p:cNvSpPr>
            <a:spLocks noChangeShapeType="1"/>
          </p:cNvSpPr>
          <p:nvPr/>
        </p:nvSpPr>
        <p:spPr bwMode="auto">
          <a:xfrm>
            <a:off x="5797550" y="3036888"/>
            <a:ext cx="0" cy="1150937"/>
          </a:xfrm>
          <a:prstGeom prst="line">
            <a:avLst/>
          </a:prstGeom>
          <a:noFill/>
          <a:ln w="28575">
            <a:solidFill>
              <a:schemeClr val="tx1"/>
            </a:solidFill>
            <a:prstDash val="sysDot"/>
            <a:round/>
            <a:headEnd type="none" w="sm" len="sm"/>
            <a:tailEnd type="triangle" w="med" len="med"/>
          </a:ln>
        </p:spPr>
        <p:txBody>
          <a:bodyPr wrap="none" anchor="ctr"/>
          <a:lstStyle/>
          <a:p>
            <a:endParaRPr lang="en-US"/>
          </a:p>
        </p:txBody>
      </p:sp>
      <p:sp>
        <p:nvSpPr>
          <p:cNvPr id="43020" name="Line 12"/>
          <p:cNvSpPr>
            <a:spLocks noChangeShapeType="1"/>
          </p:cNvSpPr>
          <p:nvPr/>
        </p:nvSpPr>
        <p:spPr bwMode="auto">
          <a:xfrm>
            <a:off x="7154863" y="3036888"/>
            <a:ext cx="0" cy="1150937"/>
          </a:xfrm>
          <a:prstGeom prst="line">
            <a:avLst/>
          </a:prstGeom>
          <a:noFill/>
          <a:ln w="28575">
            <a:solidFill>
              <a:schemeClr val="tx1"/>
            </a:solidFill>
            <a:prstDash val="sysDot"/>
            <a:round/>
            <a:headEnd type="none" w="sm" len="sm"/>
            <a:tailEnd type="triangle" w="med" len="med"/>
          </a:ln>
        </p:spPr>
        <p:txBody>
          <a:bodyPr wrap="none" anchor="ctr"/>
          <a:lstStyle/>
          <a:p>
            <a:endParaRPr lang="en-US"/>
          </a:p>
        </p:txBody>
      </p:sp>
      <p:sp>
        <p:nvSpPr>
          <p:cNvPr id="43021" name="Line 13"/>
          <p:cNvSpPr>
            <a:spLocks noChangeShapeType="1"/>
          </p:cNvSpPr>
          <p:nvPr/>
        </p:nvSpPr>
        <p:spPr bwMode="auto">
          <a:xfrm>
            <a:off x="8496300" y="3036888"/>
            <a:ext cx="0" cy="1150937"/>
          </a:xfrm>
          <a:prstGeom prst="line">
            <a:avLst/>
          </a:prstGeom>
          <a:noFill/>
          <a:ln w="28575">
            <a:solidFill>
              <a:schemeClr val="tx1"/>
            </a:solidFill>
            <a:prstDash val="sysDot"/>
            <a:round/>
            <a:headEnd type="none" w="sm" len="sm"/>
            <a:tailEnd type="triangle" w="med" len="med"/>
          </a:ln>
        </p:spPr>
        <p:txBody>
          <a:bodyPr wrap="none" anchor="ctr"/>
          <a:lstStyle/>
          <a:p>
            <a:endParaRPr lang="en-US"/>
          </a:p>
        </p:txBody>
      </p:sp>
      <p:sp>
        <p:nvSpPr>
          <p:cNvPr id="43022" name="Rectangle 14"/>
          <p:cNvSpPr>
            <a:spLocks noChangeArrowheads="1"/>
          </p:cNvSpPr>
          <p:nvPr/>
        </p:nvSpPr>
        <p:spPr bwMode="auto">
          <a:xfrm>
            <a:off x="5681663" y="2849563"/>
            <a:ext cx="222250" cy="217487"/>
          </a:xfrm>
          <a:prstGeom prst="rect">
            <a:avLst/>
          </a:prstGeom>
          <a:solidFill>
            <a:srgbClr val="F8B700"/>
          </a:solidFill>
          <a:ln w="9525">
            <a:noFill/>
            <a:miter lim="800000"/>
            <a:headEnd/>
            <a:tailEnd/>
          </a:ln>
        </p:spPr>
        <p:txBody>
          <a:bodyPr wrap="none" lIns="73025" tIns="36512" rIns="73025" bIns="36512" anchor="ctr"/>
          <a:lstStyle/>
          <a:p>
            <a:pPr algn="ctr" eaLnBrk="0" hangingPunct="0"/>
            <a:r>
              <a:rPr lang="en-US" sz="1400"/>
              <a:t>17</a:t>
            </a:r>
          </a:p>
        </p:txBody>
      </p:sp>
      <p:sp>
        <p:nvSpPr>
          <p:cNvPr id="43023" name="Rectangle 15"/>
          <p:cNvSpPr>
            <a:spLocks noChangeArrowheads="1"/>
          </p:cNvSpPr>
          <p:nvPr/>
        </p:nvSpPr>
        <p:spPr bwMode="auto">
          <a:xfrm>
            <a:off x="7031038" y="2849563"/>
            <a:ext cx="222250" cy="217487"/>
          </a:xfrm>
          <a:prstGeom prst="rect">
            <a:avLst/>
          </a:prstGeom>
          <a:solidFill>
            <a:srgbClr val="F8B700"/>
          </a:solidFill>
          <a:ln w="9525">
            <a:noFill/>
            <a:miter lim="800000"/>
            <a:headEnd/>
            <a:tailEnd/>
          </a:ln>
        </p:spPr>
        <p:txBody>
          <a:bodyPr wrap="none" lIns="73025" tIns="36512" rIns="73025" bIns="36512" anchor="ctr"/>
          <a:lstStyle/>
          <a:p>
            <a:pPr algn="ctr" eaLnBrk="0" hangingPunct="0"/>
            <a:r>
              <a:rPr lang="en-US" sz="1400"/>
              <a:t>14</a:t>
            </a:r>
          </a:p>
        </p:txBody>
      </p:sp>
      <p:sp>
        <p:nvSpPr>
          <p:cNvPr id="43024" name="Rectangle 16"/>
          <p:cNvSpPr>
            <a:spLocks noChangeArrowheads="1"/>
          </p:cNvSpPr>
          <p:nvPr/>
        </p:nvSpPr>
        <p:spPr bwMode="auto">
          <a:xfrm>
            <a:off x="8372475" y="2849563"/>
            <a:ext cx="222250" cy="217487"/>
          </a:xfrm>
          <a:prstGeom prst="rect">
            <a:avLst/>
          </a:prstGeom>
          <a:solidFill>
            <a:srgbClr val="F8B700"/>
          </a:solidFill>
          <a:ln w="9525">
            <a:noFill/>
            <a:miter lim="800000"/>
            <a:headEnd/>
            <a:tailEnd/>
          </a:ln>
        </p:spPr>
        <p:txBody>
          <a:bodyPr wrap="none" lIns="73025" tIns="36512" rIns="73025" bIns="36512" anchor="ctr"/>
          <a:lstStyle/>
          <a:p>
            <a:pPr algn="ctr" eaLnBrk="0" hangingPunct="0"/>
            <a:r>
              <a:rPr lang="en-US" sz="1400"/>
              <a:t>8</a:t>
            </a:r>
          </a:p>
        </p:txBody>
      </p:sp>
      <p:sp>
        <p:nvSpPr>
          <p:cNvPr id="43025" name="Text Box 23"/>
          <p:cNvSpPr txBox="1">
            <a:spLocks noChangeArrowheads="1"/>
          </p:cNvSpPr>
          <p:nvPr/>
        </p:nvSpPr>
        <p:spPr bwMode="auto">
          <a:xfrm>
            <a:off x="749300" y="2028825"/>
            <a:ext cx="1479550" cy="442913"/>
          </a:xfrm>
          <a:prstGeom prst="rect">
            <a:avLst/>
          </a:prstGeom>
          <a:noFill/>
          <a:ln w="9525">
            <a:noFill/>
            <a:miter lim="800000"/>
            <a:headEnd/>
            <a:tailEnd/>
          </a:ln>
        </p:spPr>
        <p:txBody>
          <a:bodyPr lIns="73025" tIns="36512" rIns="73025" bIns="36512">
            <a:spAutoFit/>
          </a:bodyPr>
          <a:lstStyle/>
          <a:p>
            <a:pPr algn="ctr" eaLnBrk="0" hangingPunct="0"/>
            <a:r>
              <a:rPr lang="en-US" sz="1200"/>
              <a:t>Amplifier upstream input:</a:t>
            </a:r>
          </a:p>
        </p:txBody>
      </p:sp>
      <p:sp>
        <p:nvSpPr>
          <p:cNvPr id="43026" name="Text Box 24"/>
          <p:cNvSpPr txBox="1">
            <a:spLocks noChangeArrowheads="1"/>
          </p:cNvSpPr>
          <p:nvPr/>
        </p:nvSpPr>
        <p:spPr bwMode="auto">
          <a:xfrm>
            <a:off x="2155825" y="2740025"/>
            <a:ext cx="461963" cy="214313"/>
          </a:xfrm>
          <a:prstGeom prst="rect">
            <a:avLst/>
          </a:prstGeom>
          <a:noFill/>
          <a:ln w="9525">
            <a:noFill/>
            <a:miter lim="800000"/>
            <a:headEnd/>
            <a:tailEnd/>
          </a:ln>
        </p:spPr>
        <p:txBody>
          <a:bodyPr wrap="none" lIns="73025" tIns="36512" rIns="73025" bIns="36512">
            <a:spAutoFit/>
          </a:bodyPr>
          <a:lstStyle/>
          <a:p>
            <a:pPr eaLnBrk="0" hangingPunct="0"/>
            <a:r>
              <a:rPr lang="en-US" sz="1000"/>
              <a:t>125 ft</a:t>
            </a:r>
          </a:p>
        </p:txBody>
      </p:sp>
      <p:sp>
        <p:nvSpPr>
          <p:cNvPr id="43027" name="Text Box 25"/>
          <p:cNvSpPr txBox="1">
            <a:spLocks noChangeArrowheads="1"/>
          </p:cNvSpPr>
          <p:nvPr/>
        </p:nvSpPr>
        <p:spPr bwMode="auto">
          <a:xfrm>
            <a:off x="3478213" y="2746375"/>
            <a:ext cx="461962" cy="212725"/>
          </a:xfrm>
          <a:prstGeom prst="rect">
            <a:avLst/>
          </a:prstGeom>
          <a:noFill/>
          <a:ln w="9525">
            <a:noFill/>
            <a:miter lim="800000"/>
            <a:headEnd/>
            <a:tailEnd/>
          </a:ln>
        </p:spPr>
        <p:txBody>
          <a:bodyPr wrap="none" lIns="73025" tIns="36512" rIns="73025" bIns="36512">
            <a:spAutoFit/>
          </a:bodyPr>
          <a:lstStyle/>
          <a:p>
            <a:pPr eaLnBrk="0" hangingPunct="0"/>
            <a:r>
              <a:rPr lang="en-US" sz="1000"/>
              <a:t>125 ft</a:t>
            </a:r>
          </a:p>
        </p:txBody>
      </p:sp>
      <p:sp>
        <p:nvSpPr>
          <p:cNvPr id="43028" name="Text Box 26"/>
          <p:cNvSpPr txBox="1">
            <a:spLocks noChangeArrowheads="1"/>
          </p:cNvSpPr>
          <p:nvPr/>
        </p:nvSpPr>
        <p:spPr bwMode="auto">
          <a:xfrm>
            <a:off x="4800600" y="2752725"/>
            <a:ext cx="463550" cy="212725"/>
          </a:xfrm>
          <a:prstGeom prst="rect">
            <a:avLst/>
          </a:prstGeom>
          <a:noFill/>
          <a:ln w="9525">
            <a:noFill/>
            <a:miter lim="800000"/>
            <a:headEnd/>
            <a:tailEnd/>
          </a:ln>
        </p:spPr>
        <p:txBody>
          <a:bodyPr wrap="none" lIns="73025" tIns="36512" rIns="73025" bIns="36512">
            <a:spAutoFit/>
          </a:bodyPr>
          <a:lstStyle/>
          <a:p>
            <a:pPr eaLnBrk="0" hangingPunct="0"/>
            <a:r>
              <a:rPr lang="en-US" sz="1000"/>
              <a:t>125 ft</a:t>
            </a:r>
          </a:p>
        </p:txBody>
      </p:sp>
      <p:sp>
        <p:nvSpPr>
          <p:cNvPr id="43029" name="Text Box 27"/>
          <p:cNvSpPr txBox="1">
            <a:spLocks noChangeArrowheads="1"/>
          </p:cNvSpPr>
          <p:nvPr/>
        </p:nvSpPr>
        <p:spPr bwMode="auto">
          <a:xfrm>
            <a:off x="6142038" y="2759075"/>
            <a:ext cx="463550" cy="212725"/>
          </a:xfrm>
          <a:prstGeom prst="rect">
            <a:avLst/>
          </a:prstGeom>
          <a:noFill/>
          <a:ln w="9525">
            <a:noFill/>
            <a:miter lim="800000"/>
            <a:headEnd/>
            <a:tailEnd/>
          </a:ln>
        </p:spPr>
        <p:txBody>
          <a:bodyPr wrap="none" lIns="73025" tIns="36512" rIns="73025" bIns="36512">
            <a:spAutoFit/>
          </a:bodyPr>
          <a:lstStyle/>
          <a:p>
            <a:pPr eaLnBrk="0" hangingPunct="0"/>
            <a:r>
              <a:rPr lang="en-US" sz="1000"/>
              <a:t>125 ft</a:t>
            </a:r>
          </a:p>
        </p:txBody>
      </p:sp>
      <p:sp>
        <p:nvSpPr>
          <p:cNvPr id="43030" name="Text Box 28"/>
          <p:cNvSpPr txBox="1">
            <a:spLocks noChangeArrowheads="1"/>
          </p:cNvSpPr>
          <p:nvPr/>
        </p:nvSpPr>
        <p:spPr bwMode="auto">
          <a:xfrm>
            <a:off x="7548563" y="2765425"/>
            <a:ext cx="463550" cy="212725"/>
          </a:xfrm>
          <a:prstGeom prst="rect">
            <a:avLst/>
          </a:prstGeom>
          <a:noFill/>
          <a:ln w="9525">
            <a:noFill/>
            <a:miter lim="800000"/>
            <a:headEnd/>
            <a:tailEnd/>
          </a:ln>
        </p:spPr>
        <p:txBody>
          <a:bodyPr wrap="none" lIns="73025" tIns="36512" rIns="73025" bIns="36512">
            <a:spAutoFit/>
          </a:bodyPr>
          <a:lstStyle/>
          <a:p>
            <a:pPr eaLnBrk="0" hangingPunct="0"/>
            <a:r>
              <a:rPr lang="en-US" sz="1000"/>
              <a:t>125 ft</a:t>
            </a:r>
          </a:p>
        </p:txBody>
      </p:sp>
      <p:sp>
        <p:nvSpPr>
          <p:cNvPr id="43031" name="Text Box 29"/>
          <p:cNvSpPr txBox="1">
            <a:spLocks noChangeArrowheads="1"/>
          </p:cNvSpPr>
          <p:nvPr/>
        </p:nvSpPr>
        <p:spPr bwMode="auto">
          <a:xfrm>
            <a:off x="2155825" y="2987675"/>
            <a:ext cx="509588" cy="214313"/>
          </a:xfrm>
          <a:prstGeom prst="rect">
            <a:avLst/>
          </a:prstGeom>
          <a:noFill/>
          <a:ln w="9525">
            <a:noFill/>
            <a:miter lim="800000"/>
            <a:headEnd/>
            <a:tailEnd/>
          </a:ln>
        </p:spPr>
        <p:txBody>
          <a:bodyPr wrap="none" lIns="73025" tIns="36512" rIns="73025" bIns="36512">
            <a:spAutoFit/>
          </a:bodyPr>
          <a:lstStyle/>
          <a:p>
            <a:pPr eaLnBrk="0" hangingPunct="0"/>
            <a:r>
              <a:rPr lang="en-US" sz="1000"/>
              <a:t>0.5 dB</a:t>
            </a:r>
          </a:p>
        </p:txBody>
      </p:sp>
      <p:sp>
        <p:nvSpPr>
          <p:cNvPr id="43032" name="Text Box 30"/>
          <p:cNvSpPr txBox="1">
            <a:spLocks noChangeArrowheads="1"/>
          </p:cNvSpPr>
          <p:nvPr/>
        </p:nvSpPr>
        <p:spPr bwMode="auto">
          <a:xfrm>
            <a:off x="3494088" y="2987675"/>
            <a:ext cx="509587" cy="214313"/>
          </a:xfrm>
          <a:prstGeom prst="rect">
            <a:avLst/>
          </a:prstGeom>
          <a:noFill/>
          <a:ln w="9525">
            <a:noFill/>
            <a:miter lim="800000"/>
            <a:headEnd/>
            <a:tailEnd/>
          </a:ln>
        </p:spPr>
        <p:txBody>
          <a:bodyPr wrap="none" lIns="73025" tIns="36512" rIns="73025" bIns="36512">
            <a:spAutoFit/>
          </a:bodyPr>
          <a:lstStyle/>
          <a:p>
            <a:pPr eaLnBrk="0" hangingPunct="0"/>
            <a:r>
              <a:rPr lang="en-US" sz="1000"/>
              <a:t>0.5 dB</a:t>
            </a:r>
          </a:p>
        </p:txBody>
      </p:sp>
      <p:sp>
        <p:nvSpPr>
          <p:cNvPr id="43033" name="Text Box 31"/>
          <p:cNvSpPr txBox="1">
            <a:spLocks noChangeArrowheads="1"/>
          </p:cNvSpPr>
          <p:nvPr/>
        </p:nvSpPr>
        <p:spPr bwMode="auto">
          <a:xfrm>
            <a:off x="4832350" y="2987675"/>
            <a:ext cx="509588" cy="214313"/>
          </a:xfrm>
          <a:prstGeom prst="rect">
            <a:avLst/>
          </a:prstGeom>
          <a:noFill/>
          <a:ln w="9525">
            <a:noFill/>
            <a:miter lim="800000"/>
            <a:headEnd/>
            <a:tailEnd/>
          </a:ln>
        </p:spPr>
        <p:txBody>
          <a:bodyPr wrap="none" lIns="73025" tIns="36512" rIns="73025" bIns="36512">
            <a:spAutoFit/>
          </a:bodyPr>
          <a:lstStyle/>
          <a:p>
            <a:pPr eaLnBrk="0" hangingPunct="0"/>
            <a:r>
              <a:rPr lang="en-US" sz="1000"/>
              <a:t>0.5 dB</a:t>
            </a:r>
          </a:p>
        </p:txBody>
      </p:sp>
      <p:sp>
        <p:nvSpPr>
          <p:cNvPr id="43034" name="Text Box 32"/>
          <p:cNvSpPr txBox="1">
            <a:spLocks noChangeArrowheads="1"/>
          </p:cNvSpPr>
          <p:nvPr/>
        </p:nvSpPr>
        <p:spPr bwMode="auto">
          <a:xfrm>
            <a:off x="6170613" y="2987675"/>
            <a:ext cx="509587" cy="214313"/>
          </a:xfrm>
          <a:prstGeom prst="rect">
            <a:avLst/>
          </a:prstGeom>
          <a:noFill/>
          <a:ln w="9525">
            <a:noFill/>
            <a:miter lim="800000"/>
            <a:headEnd/>
            <a:tailEnd/>
          </a:ln>
        </p:spPr>
        <p:txBody>
          <a:bodyPr wrap="none" lIns="73025" tIns="36512" rIns="73025" bIns="36512">
            <a:spAutoFit/>
          </a:bodyPr>
          <a:lstStyle/>
          <a:p>
            <a:pPr eaLnBrk="0" hangingPunct="0"/>
            <a:r>
              <a:rPr lang="en-US" sz="1000"/>
              <a:t>0.5 dB</a:t>
            </a:r>
          </a:p>
        </p:txBody>
      </p:sp>
      <p:sp>
        <p:nvSpPr>
          <p:cNvPr id="43035" name="Text Box 33"/>
          <p:cNvSpPr txBox="1">
            <a:spLocks noChangeArrowheads="1"/>
          </p:cNvSpPr>
          <p:nvPr/>
        </p:nvSpPr>
        <p:spPr bwMode="auto">
          <a:xfrm>
            <a:off x="7564438" y="2987675"/>
            <a:ext cx="509587" cy="214313"/>
          </a:xfrm>
          <a:prstGeom prst="rect">
            <a:avLst/>
          </a:prstGeom>
          <a:noFill/>
          <a:ln w="9525">
            <a:noFill/>
            <a:miter lim="800000"/>
            <a:headEnd/>
            <a:tailEnd/>
          </a:ln>
        </p:spPr>
        <p:txBody>
          <a:bodyPr wrap="none" lIns="73025" tIns="36512" rIns="73025" bIns="36512">
            <a:spAutoFit/>
          </a:bodyPr>
          <a:lstStyle/>
          <a:p>
            <a:pPr eaLnBrk="0" hangingPunct="0"/>
            <a:r>
              <a:rPr lang="en-US" sz="1000"/>
              <a:t>0.5 dB</a:t>
            </a:r>
          </a:p>
        </p:txBody>
      </p:sp>
      <p:sp>
        <p:nvSpPr>
          <p:cNvPr id="43036" name="Text Box 34"/>
          <p:cNvSpPr txBox="1">
            <a:spLocks noChangeArrowheads="1"/>
          </p:cNvSpPr>
          <p:nvPr/>
        </p:nvSpPr>
        <p:spPr bwMode="auto">
          <a:xfrm>
            <a:off x="1489075" y="2603500"/>
            <a:ext cx="509588" cy="214313"/>
          </a:xfrm>
          <a:prstGeom prst="rect">
            <a:avLst/>
          </a:prstGeom>
          <a:noFill/>
          <a:ln w="9525">
            <a:noFill/>
            <a:miter lim="800000"/>
            <a:headEnd/>
            <a:tailEnd/>
          </a:ln>
        </p:spPr>
        <p:txBody>
          <a:bodyPr wrap="none" lIns="73025" tIns="36512" rIns="73025" bIns="36512">
            <a:spAutoFit/>
          </a:bodyPr>
          <a:lstStyle/>
          <a:p>
            <a:pPr eaLnBrk="0" hangingPunct="0"/>
            <a:r>
              <a:rPr lang="en-US" sz="1000"/>
              <a:t>0.6 dB</a:t>
            </a:r>
          </a:p>
        </p:txBody>
      </p:sp>
      <p:sp>
        <p:nvSpPr>
          <p:cNvPr id="43037" name="Text Box 35"/>
          <p:cNvSpPr txBox="1">
            <a:spLocks noChangeArrowheads="1"/>
          </p:cNvSpPr>
          <p:nvPr/>
        </p:nvSpPr>
        <p:spPr bwMode="auto">
          <a:xfrm>
            <a:off x="2828925" y="2603500"/>
            <a:ext cx="511175" cy="214313"/>
          </a:xfrm>
          <a:prstGeom prst="rect">
            <a:avLst/>
          </a:prstGeom>
          <a:noFill/>
          <a:ln w="9525">
            <a:noFill/>
            <a:miter lim="800000"/>
            <a:headEnd/>
            <a:tailEnd/>
          </a:ln>
        </p:spPr>
        <p:txBody>
          <a:bodyPr wrap="none" lIns="73025" tIns="36512" rIns="73025" bIns="36512">
            <a:spAutoFit/>
          </a:bodyPr>
          <a:lstStyle/>
          <a:p>
            <a:pPr eaLnBrk="0" hangingPunct="0"/>
            <a:r>
              <a:rPr lang="en-US" sz="1000"/>
              <a:t>0.8 dB</a:t>
            </a:r>
          </a:p>
        </p:txBody>
      </p:sp>
      <p:sp>
        <p:nvSpPr>
          <p:cNvPr id="43038" name="Text Box 36"/>
          <p:cNvSpPr txBox="1">
            <a:spLocks noChangeArrowheads="1"/>
          </p:cNvSpPr>
          <p:nvPr/>
        </p:nvSpPr>
        <p:spPr bwMode="auto">
          <a:xfrm>
            <a:off x="4160838" y="2603500"/>
            <a:ext cx="511175" cy="214313"/>
          </a:xfrm>
          <a:prstGeom prst="rect">
            <a:avLst/>
          </a:prstGeom>
          <a:noFill/>
          <a:ln w="9525">
            <a:noFill/>
            <a:miter lim="800000"/>
            <a:headEnd/>
            <a:tailEnd/>
          </a:ln>
        </p:spPr>
        <p:txBody>
          <a:bodyPr wrap="none" lIns="73025" tIns="36512" rIns="73025" bIns="36512">
            <a:spAutoFit/>
          </a:bodyPr>
          <a:lstStyle/>
          <a:p>
            <a:pPr eaLnBrk="0" hangingPunct="0"/>
            <a:r>
              <a:rPr lang="en-US" sz="1000"/>
              <a:t>1.2 dB</a:t>
            </a:r>
          </a:p>
        </p:txBody>
      </p:sp>
      <p:sp>
        <p:nvSpPr>
          <p:cNvPr id="43039" name="Text Box 37"/>
          <p:cNvSpPr txBox="1">
            <a:spLocks noChangeArrowheads="1"/>
          </p:cNvSpPr>
          <p:nvPr/>
        </p:nvSpPr>
        <p:spPr bwMode="auto">
          <a:xfrm>
            <a:off x="5559425" y="2603500"/>
            <a:ext cx="511175" cy="214313"/>
          </a:xfrm>
          <a:prstGeom prst="rect">
            <a:avLst/>
          </a:prstGeom>
          <a:noFill/>
          <a:ln w="9525">
            <a:noFill/>
            <a:miter lim="800000"/>
            <a:headEnd/>
            <a:tailEnd/>
          </a:ln>
        </p:spPr>
        <p:txBody>
          <a:bodyPr wrap="none" lIns="73025" tIns="36512" rIns="73025" bIns="36512">
            <a:spAutoFit/>
          </a:bodyPr>
          <a:lstStyle/>
          <a:p>
            <a:pPr eaLnBrk="0" hangingPunct="0"/>
            <a:r>
              <a:rPr lang="en-US" sz="1000"/>
              <a:t>1.3 dB</a:t>
            </a:r>
          </a:p>
        </p:txBody>
      </p:sp>
      <p:sp>
        <p:nvSpPr>
          <p:cNvPr id="43040" name="Text Box 38"/>
          <p:cNvSpPr txBox="1">
            <a:spLocks noChangeArrowheads="1"/>
          </p:cNvSpPr>
          <p:nvPr/>
        </p:nvSpPr>
        <p:spPr bwMode="auto">
          <a:xfrm>
            <a:off x="6891338" y="2603500"/>
            <a:ext cx="511175" cy="214313"/>
          </a:xfrm>
          <a:prstGeom prst="rect">
            <a:avLst/>
          </a:prstGeom>
          <a:noFill/>
          <a:ln w="9525">
            <a:noFill/>
            <a:miter lim="800000"/>
            <a:headEnd/>
            <a:tailEnd/>
          </a:ln>
        </p:spPr>
        <p:txBody>
          <a:bodyPr wrap="none" lIns="73025" tIns="36512" rIns="73025" bIns="36512">
            <a:spAutoFit/>
          </a:bodyPr>
          <a:lstStyle/>
          <a:p>
            <a:pPr eaLnBrk="0" hangingPunct="0"/>
            <a:r>
              <a:rPr lang="en-US" sz="1000"/>
              <a:t>1.9 dB</a:t>
            </a:r>
          </a:p>
        </p:txBody>
      </p:sp>
      <p:sp>
        <p:nvSpPr>
          <p:cNvPr id="43041" name="Text Box 39"/>
          <p:cNvSpPr txBox="1">
            <a:spLocks noChangeArrowheads="1"/>
          </p:cNvSpPr>
          <p:nvPr/>
        </p:nvSpPr>
        <p:spPr bwMode="auto">
          <a:xfrm rot="-5362360">
            <a:off x="1142207" y="3491706"/>
            <a:ext cx="985838" cy="219075"/>
          </a:xfrm>
          <a:prstGeom prst="rect">
            <a:avLst/>
          </a:prstGeom>
          <a:noFill/>
          <a:ln w="9525">
            <a:noFill/>
            <a:miter lim="800000"/>
            <a:headEnd/>
            <a:tailEnd/>
          </a:ln>
        </p:spPr>
        <p:txBody>
          <a:bodyPr wrap="none" lIns="73025" tIns="36512" rIns="73025" bIns="36512">
            <a:spAutoFit/>
          </a:bodyPr>
          <a:lstStyle/>
          <a:p>
            <a:pPr eaLnBrk="0" hangingPunct="0"/>
            <a:r>
              <a:rPr lang="en-US" sz="1000"/>
              <a:t>125 ft + splitter</a:t>
            </a:r>
          </a:p>
        </p:txBody>
      </p:sp>
      <p:sp>
        <p:nvSpPr>
          <p:cNvPr id="43042" name="Text Box 40"/>
          <p:cNvSpPr txBox="1">
            <a:spLocks noChangeArrowheads="1"/>
          </p:cNvSpPr>
          <p:nvPr/>
        </p:nvSpPr>
        <p:spPr bwMode="auto">
          <a:xfrm rot="-5362360">
            <a:off x="2491582" y="3513931"/>
            <a:ext cx="985838" cy="219075"/>
          </a:xfrm>
          <a:prstGeom prst="rect">
            <a:avLst/>
          </a:prstGeom>
          <a:noFill/>
          <a:ln w="9525">
            <a:noFill/>
            <a:miter lim="800000"/>
            <a:headEnd/>
            <a:tailEnd/>
          </a:ln>
        </p:spPr>
        <p:txBody>
          <a:bodyPr wrap="none" lIns="73025" tIns="36512" rIns="73025" bIns="36512">
            <a:spAutoFit/>
          </a:bodyPr>
          <a:lstStyle/>
          <a:p>
            <a:pPr eaLnBrk="0" hangingPunct="0"/>
            <a:r>
              <a:rPr lang="en-US" sz="1000"/>
              <a:t>125 ft + splitter</a:t>
            </a:r>
          </a:p>
        </p:txBody>
      </p:sp>
      <p:sp>
        <p:nvSpPr>
          <p:cNvPr id="43043" name="Text Box 41"/>
          <p:cNvSpPr txBox="1">
            <a:spLocks noChangeArrowheads="1"/>
          </p:cNvSpPr>
          <p:nvPr/>
        </p:nvSpPr>
        <p:spPr bwMode="auto">
          <a:xfrm rot="-5362360">
            <a:off x="3678238" y="3567113"/>
            <a:ext cx="1320800" cy="228600"/>
          </a:xfrm>
          <a:prstGeom prst="rect">
            <a:avLst/>
          </a:prstGeom>
          <a:noFill/>
          <a:ln w="9525">
            <a:noFill/>
            <a:miter lim="800000"/>
            <a:headEnd/>
            <a:tailEnd/>
          </a:ln>
        </p:spPr>
        <p:txBody>
          <a:bodyPr wrap="none" lIns="73025" tIns="36512" rIns="73025" bIns="36512">
            <a:spAutoFit/>
          </a:bodyPr>
          <a:lstStyle/>
          <a:p>
            <a:pPr eaLnBrk="0" hangingPunct="0"/>
            <a:r>
              <a:rPr lang="en-US" sz="1000"/>
              <a:t>125 ft +4 way splitter</a:t>
            </a:r>
          </a:p>
        </p:txBody>
      </p:sp>
      <p:sp>
        <p:nvSpPr>
          <p:cNvPr id="43044" name="Text Box 42"/>
          <p:cNvSpPr txBox="1">
            <a:spLocks noChangeArrowheads="1"/>
          </p:cNvSpPr>
          <p:nvPr/>
        </p:nvSpPr>
        <p:spPr bwMode="auto">
          <a:xfrm rot="-5362360">
            <a:off x="5199857" y="3491706"/>
            <a:ext cx="985838" cy="219075"/>
          </a:xfrm>
          <a:prstGeom prst="rect">
            <a:avLst/>
          </a:prstGeom>
          <a:noFill/>
          <a:ln w="9525">
            <a:noFill/>
            <a:miter lim="800000"/>
            <a:headEnd/>
            <a:tailEnd/>
          </a:ln>
        </p:spPr>
        <p:txBody>
          <a:bodyPr wrap="none" lIns="73025" tIns="36512" rIns="73025" bIns="36512">
            <a:spAutoFit/>
          </a:bodyPr>
          <a:lstStyle/>
          <a:p>
            <a:pPr eaLnBrk="0" hangingPunct="0"/>
            <a:r>
              <a:rPr lang="en-US" sz="1000"/>
              <a:t>125 ft + splitter</a:t>
            </a:r>
          </a:p>
        </p:txBody>
      </p:sp>
      <p:sp>
        <p:nvSpPr>
          <p:cNvPr id="43045" name="Text Box 43"/>
          <p:cNvSpPr txBox="1">
            <a:spLocks noChangeArrowheads="1"/>
          </p:cNvSpPr>
          <p:nvPr/>
        </p:nvSpPr>
        <p:spPr bwMode="auto">
          <a:xfrm rot="-5362360">
            <a:off x="6373019" y="3550444"/>
            <a:ext cx="1355725" cy="227013"/>
          </a:xfrm>
          <a:prstGeom prst="rect">
            <a:avLst/>
          </a:prstGeom>
          <a:noFill/>
          <a:ln w="9525">
            <a:noFill/>
            <a:miter lim="800000"/>
            <a:headEnd/>
            <a:tailEnd/>
          </a:ln>
        </p:spPr>
        <p:txBody>
          <a:bodyPr wrap="none" lIns="73025" tIns="36512" rIns="73025" bIns="36512">
            <a:spAutoFit/>
          </a:bodyPr>
          <a:lstStyle/>
          <a:p>
            <a:pPr eaLnBrk="0" hangingPunct="0"/>
            <a:r>
              <a:rPr lang="en-US" sz="1000"/>
              <a:t>125 ft + 4 way splitter</a:t>
            </a:r>
          </a:p>
        </p:txBody>
      </p:sp>
      <p:sp>
        <p:nvSpPr>
          <p:cNvPr id="43046" name="Text Box 44"/>
          <p:cNvSpPr txBox="1">
            <a:spLocks noChangeArrowheads="1"/>
          </p:cNvSpPr>
          <p:nvPr/>
        </p:nvSpPr>
        <p:spPr bwMode="auto">
          <a:xfrm rot="-5362360">
            <a:off x="7898607" y="3513931"/>
            <a:ext cx="985838" cy="219075"/>
          </a:xfrm>
          <a:prstGeom prst="rect">
            <a:avLst/>
          </a:prstGeom>
          <a:noFill/>
          <a:ln w="9525">
            <a:noFill/>
            <a:miter lim="800000"/>
            <a:headEnd/>
            <a:tailEnd/>
          </a:ln>
        </p:spPr>
        <p:txBody>
          <a:bodyPr wrap="none" lIns="73025" tIns="36512" rIns="73025" bIns="36512">
            <a:spAutoFit/>
          </a:bodyPr>
          <a:lstStyle/>
          <a:p>
            <a:pPr eaLnBrk="0" hangingPunct="0"/>
            <a:r>
              <a:rPr lang="en-US" sz="1000"/>
              <a:t>125 ft + splitter</a:t>
            </a:r>
          </a:p>
        </p:txBody>
      </p:sp>
      <p:sp>
        <p:nvSpPr>
          <p:cNvPr id="43047" name="Text Box 45"/>
          <p:cNvSpPr txBox="1">
            <a:spLocks noChangeArrowheads="1"/>
          </p:cNvSpPr>
          <p:nvPr/>
        </p:nvSpPr>
        <p:spPr bwMode="auto">
          <a:xfrm rot="-5400000">
            <a:off x="1697038" y="3590925"/>
            <a:ext cx="396875" cy="219075"/>
          </a:xfrm>
          <a:prstGeom prst="rect">
            <a:avLst/>
          </a:prstGeom>
          <a:noFill/>
          <a:ln w="9525">
            <a:noFill/>
            <a:miter lim="800000"/>
            <a:headEnd/>
            <a:tailEnd/>
          </a:ln>
        </p:spPr>
        <p:txBody>
          <a:bodyPr wrap="none" lIns="73025" tIns="36512" rIns="73025" bIns="36512">
            <a:spAutoFit/>
          </a:bodyPr>
          <a:lstStyle/>
          <a:p>
            <a:pPr eaLnBrk="0" hangingPunct="0"/>
            <a:r>
              <a:rPr lang="en-US" sz="1000"/>
              <a:t>5 dB</a:t>
            </a:r>
          </a:p>
        </p:txBody>
      </p:sp>
      <p:sp>
        <p:nvSpPr>
          <p:cNvPr id="43048" name="Text Box 46"/>
          <p:cNvSpPr txBox="1">
            <a:spLocks noChangeArrowheads="1"/>
          </p:cNvSpPr>
          <p:nvPr/>
        </p:nvSpPr>
        <p:spPr bwMode="auto">
          <a:xfrm rot="-5400000">
            <a:off x="3030538" y="3590925"/>
            <a:ext cx="396875" cy="219075"/>
          </a:xfrm>
          <a:prstGeom prst="rect">
            <a:avLst/>
          </a:prstGeom>
          <a:noFill/>
          <a:ln w="9525">
            <a:noFill/>
            <a:miter lim="800000"/>
            <a:headEnd/>
            <a:tailEnd/>
          </a:ln>
        </p:spPr>
        <p:txBody>
          <a:bodyPr wrap="none" lIns="73025" tIns="36512" rIns="73025" bIns="36512">
            <a:spAutoFit/>
          </a:bodyPr>
          <a:lstStyle/>
          <a:p>
            <a:pPr eaLnBrk="0" hangingPunct="0"/>
            <a:r>
              <a:rPr lang="en-US" sz="1000"/>
              <a:t>5 dB</a:t>
            </a:r>
          </a:p>
        </p:txBody>
      </p:sp>
      <p:sp>
        <p:nvSpPr>
          <p:cNvPr id="43049" name="Text Box 47"/>
          <p:cNvSpPr txBox="1">
            <a:spLocks noChangeArrowheads="1"/>
          </p:cNvSpPr>
          <p:nvPr/>
        </p:nvSpPr>
        <p:spPr bwMode="auto">
          <a:xfrm rot="-5400000">
            <a:off x="4362450" y="3586163"/>
            <a:ext cx="479425" cy="228600"/>
          </a:xfrm>
          <a:prstGeom prst="rect">
            <a:avLst/>
          </a:prstGeom>
          <a:noFill/>
          <a:ln w="9525">
            <a:noFill/>
            <a:miter lim="800000"/>
            <a:headEnd/>
            <a:tailEnd/>
          </a:ln>
        </p:spPr>
        <p:txBody>
          <a:bodyPr wrap="none" lIns="73025" tIns="36512" rIns="73025" bIns="36512">
            <a:spAutoFit/>
          </a:bodyPr>
          <a:lstStyle/>
          <a:p>
            <a:pPr eaLnBrk="0" hangingPunct="0"/>
            <a:r>
              <a:rPr lang="en-US" sz="1000"/>
              <a:t>10 dB</a:t>
            </a:r>
          </a:p>
        </p:txBody>
      </p:sp>
      <p:sp>
        <p:nvSpPr>
          <p:cNvPr id="43050" name="Text Box 48"/>
          <p:cNvSpPr txBox="1">
            <a:spLocks noChangeArrowheads="1"/>
          </p:cNvSpPr>
          <p:nvPr/>
        </p:nvSpPr>
        <p:spPr bwMode="auto">
          <a:xfrm rot="-5400000">
            <a:off x="5745163" y="3590925"/>
            <a:ext cx="396875" cy="219075"/>
          </a:xfrm>
          <a:prstGeom prst="rect">
            <a:avLst/>
          </a:prstGeom>
          <a:noFill/>
          <a:ln w="9525">
            <a:noFill/>
            <a:miter lim="800000"/>
            <a:headEnd/>
            <a:tailEnd/>
          </a:ln>
        </p:spPr>
        <p:txBody>
          <a:bodyPr wrap="none" lIns="73025" tIns="36512" rIns="73025" bIns="36512">
            <a:spAutoFit/>
          </a:bodyPr>
          <a:lstStyle/>
          <a:p>
            <a:pPr eaLnBrk="0" hangingPunct="0"/>
            <a:r>
              <a:rPr lang="en-US" sz="1000"/>
              <a:t>5 dB</a:t>
            </a:r>
          </a:p>
        </p:txBody>
      </p:sp>
      <p:sp>
        <p:nvSpPr>
          <p:cNvPr id="43051" name="Text Box 49"/>
          <p:cNvSpPr txBox="1">
            <a:spLocks noChangeArrowheads="1"/>
          </p:cNvSpPr>
          <p:nvPr/>
        </p:nvSpPr>
        <p:spPr bwMode="auto">
          <a:xfrm rot="-5400000">
            <a:off x="7058819" y="3586956"/>
            <a:ext cx="479425" cy="227013"/>
          </a:xfrm>
          <a:prstGeom prst="rect">
            <a:avLst/>
          </a:prstGeom>
          <a:noFill/>
          <a:ln w="9525">
            <a:noFill/>
            <a:miter lim="800000"/>
            <a:headEnd/>
            <a:tailEnd/>
          </a:ln>
        </p:spPr>
        <p:txBody>
          <a:bodyPr wrap="none" lIns="73025" tIns="36512" rIns="73025" bIns="36512">
            <a:spAutoFit/>
          </a:bodyPr>
          <a:lstStyle/>
          <a:p>
            <a:pPr eaLnBrk="0" hangingPunct="0"/>
            <a:r>
              <a:rPr lang="en-US" sz="1000"/>
              <a:t>10 dB</a:t>
            </a:r>
          </a:p>
        </p:txBody>
      </p:sp>
      <p:sp>
        <p:nvSpPr>
          <p:cNvPr id="43052" name="Text Box 50"/>
          <p:cNvSpPr txBox="1">
            <a:spLocks noChangeArrowheads="1"/>
          </p:cNvSpPr>
          <p:nvPr/>
        </p:nvSpPr>
        <p:spPr bwMode="auto">
          <a:xfrm rot="-5400000">
            <a:off x="8432007" y="3577431"/>
            <a:ext cx="398462" cy="219075"/>
          </a:xfrm>
          <a:prstGeom prst="rect">
            <a:avLst/>
          </a:prstGeom>
          <a:noFill/>
          <a:ln w="9525">
            <a:noFill/>
            <a:miter lim="800000"/>
            <a:headEnd/>
            <a:tailEnd/>
          </a:ln>
        </p:spPr>
        <p:txBody>
          <a:bodyPr wrap="none" lIns="73025" tIns="36512" rIns="73025" bIns="36512">
            <a:spAutoFit/>
          </a:bodyPr>
          <a:lstStyle/>
          <a:p>
            <a:pPr eaLnBrk="0" hangingPunct="0"/>
            <a:r>
              <a:rPr lang="en-US" sz="1000"/>
              <a:t>5 dB</a:t>
            </a:r>
          </a:p>
        </p:txBody>
      </p:sp>
      <p:sp>
        <p:nvSpPr>
          <p:cNvPr id="43053" name="Text Box 51"/>
          <p:cNvSpPr txBox="1">
            <a:spLocks noChangeArrowheads="1"/>
          </p:cNvSpPr>
          <p:nvPr/>
        </p:nvSpPr>
        <p:spPr bwMode="auto">
          <a:xfrm>
            <a:off x="3783013" y="1524000"/>
            <a:ext cx="2667000" cy="419100"/>
          </a:xfrm>
          <a:prstGeom prst="rect">
            <a:avLst/>
          </a:prstGeom>
          <a:noFill/>
          <a:ln w="9525">
            <a:noFill/>
            <a:miter lim="800000"/>
            <a:headEnd/>
            <a:tailEnd/>
          </a:ln>
        </p:spPr>
        <p:txBody>
          <a:bodyPr wrap="none" lIns="73025" tIns="36512" rIns="73025" bIns="36512">
            <a:spAutoFit/>
          </a:bodyPr>
          <a:lstStyle/>
          <a:p>
            <a:pPr eaLnBrk="0" hangingPunct="0"/>
            <a:r>
              <a:rPr lang="en-US" sz="1200"/>
              <a:t>Feeder cable: 0.500 PIII, 0.4 dB/100 ft</a:t>
            </a:r>
          </a:p>
          <a:p>
            <a:pPr eaLnBrk="0" hangingPunct="0"/>
            <a:r>
              <a:rPr lang="en-US" sz="1200"/>
              <a:t>Drop cable: 6-series, 1.22 dB/100 ft</a:t>
            </a:r>
          </a:p>
        </p:txBody>
      </p:sp>
      <p:sp>
        <p:nvSpPr>
          <p:cNvPr id="43054" name="Text Box 52"/>
          <p:cNvSpPr txBox="1">
            <a:spLocks noChangeArrowheads="1"/>
          </p:cNvSpPr>
          <p:nvPr/>
        </p:nvSpPr>
        <p:spPr bwMode="auto">
          <a:xfrm>
            <a:off x="674688" y="1555750"/>
            <a:ext cx="2992437" cy="331788"/>
          </a:xfrm>
          <a:prstGeom prst="rect">
            <a:avLst/>
          </a:prstGeom>
          <a:noFill/>
          <a:ln w="9525">
            <a:noFill/>
            <a:miter lim="800000"/>
            <a:headEnd/>
            <a:tailEnd/>
          </a:ln>
        </p:spPr>
        <p:txBody>
          <a:bodyPr wrap="none" lIns="73025" tIns="36512" rIns="73025" bIns="36512">
            <a:spAutoFit/>
          </a:bodyPr>
          <a:lstStyle/>
          <a:p>
            <a:pPr eaLnBrk="0" hangingPunct="0"/>
            <a:r>
              <a:rPr lang="en-US" sz="1800"/>
              <a:t>Values shown are at 30 MHz</a:t>
            </a:r>
          </a:p>
        </p:txBody>
      </p:sp>
      <p:sp>
        <p:nvSpPr>
          <p:cNvPr id="43055" name="Text Box 53"/>
          <p:cNvSpPr txBox="1">
            <a:spLocks noChangeArrowheads="1"/>
          </p:cNvSpPr>
          <p:nvPr/>
        </p:nvSpPr>
        <p:spPr bwMode="auto">
          <a:xfrm>
            <a:off x="304800" y="4222750"/>
            <a:ext cx="1069975" cy="269875"/>
          </a:xfrm>
          <a:prstGeom prst="rect">
            <a:avLst/>
          </a:prstGeom>
          <a:noFill/>
          <a:ln w="9525">
            <a:noFill/>
            <a:miter lim="800000"/>
            <a:headEnd/>
            <a:tailEnd/>
          </a:ln>
        </p:spPr>
        <p:txBody>
          <a:bodyPr wrap="none" lIns="73025" tIns="36512" rIns="73025" bIns="36512">
            <a:spAutoFit/>
          </a:bodyPr>
          <a:lstStyle/>
          <a:p>
            <a:pPr eaLnBrk="0" hangingPunct="0"/>
            <a:r>
              <a:rPr lang="en-US" sz="1400"/>
              <a:t>Modem TX:</a:t>
            </a:r>
          </a:p>
        </p:txBody>
      </p:sp>
      <p:grpSp>
        <p:nvGrpSpPr>
          <p:cNvPr id="130" name="Group 129"/>
          <p:cNvGrpSpPr>
            <a:grpSpLocks/>
          </p:cNvGrpSpPr>
          <p:nvPr/>
        </p:nvGrpSpPr>
        <p:grpSpPr bwMode="auto">
          <a:xfrm>
            <a:off x="1336675" y="2286000"/>
            <a:ext cx="7653338" cy="2224088"/>
            <a:chOff x="1336353" y="2133600"/>
            <a:chExt cx="7654444" cy="2223997"/>
          </a:xfrm>
        </p:grpSpPr>
        <p:sp>
          <p:nvSpPr>
            <p:cNvPr id="43080" name="Text Box 17"/>
            <p:cNvSpPr txBox="1">
              <a:spLocks noChangeArrowheads="1"/>
            </p:cNvSpPr>
            <p:nvPr/>
          </p:nvSpPr>
          <p:spPr bwMode="auto">
            <a:xfrm>
              <a:off x="1336353" y="4099194"/>
              <a:ext cx="868828" cy="258403"/>
            </a:xfrm>
            <a:prstGeom prst="rect">
              <a:avLst/>
            </a:prstGeom>
            <a:noFill/>
            <a:ln w="9525">
              <a:noFill/>
              <a:miter lim="800000"/>
              <a:headEnd/>
              <a:tailEnd/>
            </a:ln>
          </p:spPr>
          <p:txBody>
            <a:bodyPr wrap="none" lIns="73025" tIns="36512" rIns="73025" bIns="36512">
              <a:spAutoFit/>
            </a:bodyPr>
            <a:lstStyle/>
            <a:p>
              <a:pPr eaLnBrk="0" hangingPunct="0"/>
              <a:r>
                <a:rPr lang="en-US" sz="1200">
                  <a:solidFill>
                    <a:srgbClr val="35297D"/>
                  </a:solidFill>
                </a:rPr>
                <a:t>+49 dBmV</a:t>
              </a:r>
            </a:p>
          </p:txBody>
        </p:sp>
        <p:sp>
          <p:nvSpPr>
            <p:cNvPr id="43081" name="Text Box 18"/>
            <p:cNvSpPr txBox="1">
              <a:spLocks noChangeArrowheads="1"/>
            </p:cNvSpPr>
            <p:nvPr/>
          </p:nvSpPr>
          <p:spPr bwMode="auto">
            <a:xfrm>
              <a:off x="2590800" y="4099194"/>
              <a:ext cx="997068" cy="258403"/>
            </a:xfrm>
            <a:prstGeom prst="rect">
              <a:avLst/>
            </a:prstGeom>
            <a:noFill/>
            <a:ln w="9525">
              <a:noFill/>
              <a:miter lim="800000"/>
              <a:headEnd/>
              <a:tailEnd/>
            </a:ln>
          </p:spPr>
          <p:txBody>
            <a:bodyPr wrap="none" lIns="73025" tIns="36512" rIns="73025" bIns="36512">
              <a:spAutoFit/>
            </a:bodyPr>
            <a:lstStyle/>
            <a:p>
              <a:pPr eaLnBrk="0" hangingPunct="0"/>
              <a:r>
                <a:rPr lang="en-US" sz="1200">
                  <a:solidFill>
                    <a:srgbClr val="35297D"/>
                  </a:solidFill>
                </a:rPr>
                <a:t>+47.1 dBmV</a:t>
              </a:r>
            </a:p>
          </p:txBody>
        </p:sp>
        <p:sp>
          <p:nvSpPr>
            <p:cNvPr id="43082" name="Text Box 19"/>
            <p:cNvSpPr txBox="1">
              <a:spLocks noChangeArrowheads="1"/>
            </p:cNvSpPr>
            <p:nvPr/>
          </p:nvSpPr>
          <p:spPr bwMode="auto">
            <a:xfrm>
              <a:off x="3961576" y="4099194"/>
              <a:ext cx="997068" cy="258403"/>
            </a:xfrm>
            <a:prstGeom prst="rect">
              <a:avLst/>
            </a:prstGeom>
            <a:noFill/>
            <a:ln w="9525">
              <a:noFill/>
              <a:miter lim="800000"/>
              <a:headEnd/>
              <a:tailEnd/>
            </a:ln>
          </p:spPr>
          <p:txBody>
            <a:bodyPr wrap="none" lIns="73025" tIns="36512" rIns="73025" bIns="36512">
              <a:spAutoFit/>
            </a:bodyPr>
            <a:lstStyle/>
            <a:p>
              <a:pPr eaLnBrk="0" hangingPunct="0"/>
              <a:r>
                <a:rPr lang="en-US" sz="1200">
                  <a:solidFill>
                    <a:srgbClr val="35297D"/>
                  </a:solidFill>
                </a:rPr>
                <a:t>+50.4 dBmV</a:t>
              </a:r>
            </a:p>
          </p:txBody>
        </p:sp>
        <p:sp>
          <p:nvSpPr>
            <p:cNvPr id="43083" name="Text Box 20"/>
            <p:cNvSpPr txBox="1">
              <a:spLocks noChangeArrowheads="1"/>
            </p:cNvSpPr>
            <p:nvPr/>
          </p:nvSpPr>
          <p:spPr bwMode="auto">
            <a:xfrm>
              <a:off x="5293806" y="4099194"/>
              <a:ext cx="997068" cy="258403"/>
            </a:xfrm>
            <a:prstGeom prst="rect">
              <a:avLst/>
            </a:prstGeom>
            <a:noFill/>
            <a:ln w="9525">
              <a:noFill/>
              <a:miter lim="800000"/>
              <a:headEnd/>
              <a:tailEnd/>
            </a:ln>
          </p:spPr>
          <p:txBody>
            <a:bodyPr wrap="none" lIns="73025" tIns="36512" rIns="73025" bIns="36512">
              <a:spAutoFit/>
            </a:bodyPr>
            <a:lstStyle/>
            <a:p>
              <a:pPr eaLnBrk="0" hangingPunct="0"/>
              <a:r>
                <a:rPr lang="en-US" sz="1200">
                  <a:solidFill>
                    <a:srgbClr val="35297D"/>
                  </a:solidFill>
                </a:rPr>
                <a:t>+44.1 dBmV</a:t>
              </a:r>
            </a:p>
          </p:txBody>
        </p:sp>
        <p:sp>
          <p:nvSpPr>
            <p:cNvPr id="43084" name="Text Box 21"/>
            <p:cNvSpPr txBox="1">
              <a:spLocks noChangeArrowheads="1"/>
            </p:cNvSpPr>
            <p:nvPr/>
          </p:nvSpPr>
          <p:spPr bwMode="auto">
            <a:xfrm>
              <a:off x="6661499" y="4099194"/>
              <a:ext cx="997068" cy="258403"/>
            </a:xfrm>
            <a:prstGeom prst="rect">
              <a:avLst/>
            </a:prstGeom>
            <a:noFill/>
            <a:ln w="9525">
              <a:noFill/>
              <a:miter lim="800000"/>
              <a:headEnd/>
              <a:tailEnd/>
            </a:ln>
          </p:spPr>
          <p:txBody>
            <a:bodyPr wrap="none" lIns="73025" tIns="36512" rIns="73025" bIns="36512">
              <a:spAutoFit/>
            </a:bodyPr>
            <a:lstStyle/>
            <a:p>
              <a:pPr eaLnBrk="0" hangingPunct="0"/>
              <a:r>
                <a:rPr lang="en-US" sz="1200">
                  <a:solidFill>
                    <a:srgbClr val="35297D"/>
                  </a:solidFill>
                </a:rPr>
                <a:t>+47.9 dBmV</a:t>
              </a:r>
            </a:p>
          </p:txBody>
        </p:sp>
        <p:sp>
          <p:nvSpPr>
            <p:cNvPr id="43085" name="Text Box 22"/>
            <p:cNvSpPr txBox="1">
              <a:spLocks noChangeArrowheads="1"/>
            </p:cNvSpPr>
            <p:nvPr/>
          </p:nvSpPr>
          <p:spPr bwMode="auto">
            <a:xfrm>
              <a:off x="7993729" y="4099194"/>
              <a:ext cx="997068" cy="258403"/>
            </a:xfrm>
            <a:prstGeom prst="rect">
              <a:avLst/>
            </a:prstGeom>
            <a:noFill/>
            <a:ln w="9525">
              <a:noFill/>
              <a:miter lim="800000"/>
              <a:headEnd/>
              <a:tailEnd/>
            </a:ln>
          </p:spPr>
          <p:txBody>
            <a:bodyPr wrap="none" lIns="73025" tIns="36512" rIns="73025" bIns="36512">
              <a:spAutoFit/>
            </a:bodyPr>
            <a:lstStyle/>
            <a:p>
              <a:pPr eaLnBrk="0" hangingPunct="0"/>
              <a:r>
                <a:rPr lang="en-US" sz="1200">
                  <a:solidFill>
                    <a:srgbClr val="35297D"/>
                  </a:solidFill>
                </a:rPr>
                <a:t>+39.3 dBmV</a:t>
              </a:r>
            </a:p>
          </p:txBody>
        </p:sp>
        <p:sp>
          <p:nvSpPr>
            <p:cNvPr id="43086" name="Text Box 17"/>
            <p:cNvSpPr txBox="1">
              <a:spLocks noChangeArrowheads="1"/>
            </p:cNvSpPr>
            <p:nvPr/>
          </p:nvSpPr>
          <p:spPr bwMode="auto">
            <a:xfrm>
              <a:off x="1676400" y="2133600"/>
              <a:ext cx="868828" cy="258403"/>
            </a:xfrm>
            <a:prstGeom prst="rect">
              <a:avLst/>
            </a:prstGeom>
            <a:noFill/>
            <a:ln w="9525">
              <a:noFill/>
              <a:miter lim="800000"/>
              <a:headEnd/>
              <a:tailEnd/>
            </a:ln>
          </p:spPr>
          <p:txBody>
            <a:bodyPr wrap="none" lIns="73025" tIns="36512" rIns="73025" bIns="36512">
              <a:spAutoFit/>
            </a:bodyPr>
            <a:lstStyle/>
            <a:p>
              <a:pPr eaLnBrk="0" hangingPunct="0"/>
              <a:r>
                <a:rPr lang="en-US" sz="1200">
                  <a:solidFill>
                    <a:srgbClr val="35297D"/>
                  </a:solidFill>
                </a:rPr>
                <a:t>+18 dBmV</a:t>
              </a:r>
            </a:p>
          </p:txBody>
        </p:sp>
      </p:grpSp>
      <p:grpSp>
        <p:nvGrpSpPr>
          <p:cNvPr id="129" name="Group 128"/>
          <p:cNvGrpSpPr>
            <a:grpSpLocks/>
          </p:cNvGrpSpPr>
          <p:nvPr/>
        </p:nvGrpSpPr>
        <p:grpSpPr bwMode="auto">
          <a:xfrm>
            <a:off x="1338263" y="2289175"/>
            <a:ext cx="7654925" cy="2224088"/>
            <a:chOff x="1337156" y="2133600"/>
            <a:chExt cx="7654444" cy="2223997"/>
          </a:xfrm>
        </p:grpSpPr>
        <p:sp>
          <p:nvSpPr>
            <p:cNvPr id="43073" name="Text Box 17"/>
            <p:cNvSpPr txBox="1">
              <a:spLocks noChangeArrowheads="1"/>
            </p:cNvSpPr>
            <p:nvPr/>
          </p:nvSpPr>
          <p:spPr bwMode="auto">
            <a:xfrm>
              <a:off x="1337156" y="4099194"/>
              <a:ext cx="825547" cy="258403"/>
            </a:xfrm>
            <a:prstGeom prst="rect">
              <a:avLst/>
            </a:prstGeom>
            <a:noFill/>
            <a:ln w="9525">
              <a:noFill/>
              <a:miter lim="800000"/>
              <a:headEnd/>
              <a:tailEnd/>
            </a:ln>
          </p:spPr>
          <p:txBody>
            <a:bodyPr wrap="none" lIns="73025" tIns="36512" rIns="73025" bIns="36512">
              <a:spAutoFit/>
            </a:bodyPr>
            <a:lstStyle/>
            <a:p>
              <a:pPr eaLnBrk="0" hangingPunct="0"/>
              <a:r>
                <a:rPr lang="en-US" sz="1200">
                  <a:solidFill>
                    <a:srgbClr val="35297D"/>
                  </a:solidFill>
                </a:rPr>
                <a:t>+51dBmV</a:t>
              </a:r>
            </a:p>
          </p:txBody>
        </p:sp>
        <p:sp>
          <p:nvSpPr>
            <p:cNvPr id="43074" name="Text Box 18"/>
            <p:cNvSpPr txBox="1">
              <a:spLocks noChangeArrowheads="1"/>
            </p:cNvSpPr>
            <p:nvPr/>
          </p:nvSpPr>
          <p:spPr bwMode="auto">
            <a:xfrm>
              <a:off x="2591603" y="4099194"/>
              <a:ext cx="997068" cy="258403"/>
            </a:xfrm>
            <a:prstGeom prst="rect">
              <a:avLst/>
            </a:prstGeom>
            <a:noFill/>
            <a:ln w="9525">
              <a:noFill/>
              <a:miter lim="800000"/>
              <a:headEnd/>
              <a:tailEnd/>
            </a:ln>
          </p:spPr>
          <p:txBody>
            <a:bodyPr wrap="none" lIns="73025" tIns="36512" rIns="73025" bIns="36512">
              <a:spAutoFit/>
            </a:bodyPr>
            <a:lstStyle/>
            <a:p>
              <a:pPr eaLnBrk="0" hangingPunct="0"/>
              <a:r>
                <a:rPr lang="en-US" sz="1200">
                  <a:solidFill>
                    <a:srgbClr val="35297D"/>
                  </a:solidFill>
                </a:rPr>
                <a:t>+49.1 dBmV</a:t>
              </a:r>
            </a:p>
          </p:txBody>
        </p:sp>
        <p:sp>
          <p:nvSpPr>
            <p:cNvPr id="43075" name="Text Box 19"/>
            <p:cNvSpPr txBox="1">
              <a:spLocks noChangeArrowheads="1"/>
            </p:cNvSpPr>
            <p:nvPr/>
          </p:nvSpPr>
          <p:spPr bwMode="auto">
            <a:xfrm>
              <a:off x="3962380" y="4099194"/>
              <a:ext cx="997068" cy="258403"/>
            </a:xfrm>
            <a:prstGeom prst="rect">
              <a:avLst/>
            </a:prstGeom>
            <a:noFill/>
            <a:ln w="9525">
              <a:noFill/>
              <a:miter lim="800000"/>
              <a:headEnd/>
              <a:tailEnd/>
            </a:ln>
          </p:spPr>
          <p:txBody>
            <a:bodyPr wrap="none" lIns="73025" tIns="36512" rIns="73025" bIns="36512">
              <a:spAutoFit/>
            </a:bodyPr>
            <a:lstStyle/>
            <a:p>
              <a:pPr eaLnBrk="0" hangingPunct="0"/>
              <a:r>
                <a:rPr lang="en-US" sz="1200">
                  <a:solidFill>
                    <a:srgbClr val="35297D"/>
                  </a:solidFill>
                </a:rPr>
                <a:t>+52.4 dBmV</a:t>
              </a:r>
            </a:p>
          </p:txBody>
        </p:sp>
        <p:sp>
          <p:nvSpPr>
            <p:cNvPr id="43076" name="Text Box 20"/>
            <p:cNvSpPr txBox="1">
              <a:spLocks noChangeArrowheads="1"/>
            </p:cNvSpPr>
            <p:nvPr/>
          </p:nvSpPr>
          <p:spPr bwMode="auto">
            <a:xfrm>
              <a:off x="5294609" y="4099194"/>
              <a:ext cx="997068" cy="258403"/>
            </a:xfrm>
            <a:prstGeom prst="rect">
              <a:avLst/>
            </a:prstGeom>
            <a:noFill/>
            <a:ln w="9525">
              <a:noFill/>
              <a:miter lim="800000"/>
              <a:headEnd/>
              <a:tailEnd/>
            </a:ln>
          </p:spPr>
          <p:txBody>
            <a:bodyPr wrap="none" lIns="73025" tIns="36512" rIns="73025" bIns="36512">
              <a:spAutoFit/>
            </a:bodyPr>
            <a:lstStyle/>
            <a:p>
              <a:pPr eaLnBrk="0" hangingPunct="0"/>
              <a:r>
                <a:rPr lang="en-US" sz="1200">
                  <a:solidFill>
                    <a:srgbClr val="35297D"/>
                  </a:solidFill>
                </a:rPr>
                <a:t>+46.1 dBmV</a:t>
              </a:r>
            </a:p>
          </p:txBody>
        </p:sp>
        <p:sp>
          <p:nvSpPr>
            <p:cNvPr id="43077" name="Text Box 21"/>
            <p:cNvSpPr txBox="1">
              <a:spLocks noChangeArrowheads="1"/>
            </p:cNvSpPr>
            <p:nvPr/>
          </p:nvSpPr>
          <p:spPr bwMode="auto">
            <a:xfrm>
              <a:off x="6662303" y="4099194"/>
              <a:ext cx="997068" cy="258403"/>
            </a:xfrm>
            <a:prstGeom prst="rect">
              <a:avLst/>
            </a:prstGeom>
            <a:noFill/>
            <a:ln w="9525">
              <a:noFill/>
              <a:miter lim="800000"/>
              <a:headEnd/>
              <a:tailEnd/>
            </a:ln>
          </p:spPr>
          <p:txBody>
            <a:bodyPr wrap="none" lIns="73025" tIns="36512" rIns="73025" bIns="36512">
              <a:spAutoFit/>
            </a:bodyPr>
            <a:lstStyle/>
            <a:p>
              <a:pPr eaLnBrk="0" hangingPunct="0"/>
              <a:r>
                <a:rPr lang="en-US" sz="1200">
                  <a:solidFill>
                    <a:srgbClr val="35297D"/>
                  </a:solidFill>
                </a:rPr>
                <a:t>+49.9 dBmV</a:t>
              </a:r>
            </a:p>
          </p:txBody>
        </p:sp>
        <p:sp>
          <p:nvSpPr>
            <p:cNvPr id="43078" name="Text Box 22"/>
            <p:cNvSpPr txBox="1">
              <a:spLocks noChangeArrowheads="1"/>
            </p:cNvSpPr>
            <p:nvPr/>
          </p:nvSpPr>
          <p:spPr bwMode="auto">
            <a:xfrm>
              <a:off x="7994532" y="4099194"/>
              <a:ext cx="997068" cy="258403"/>
            </a:xfrm>
            <a:prstGeom prst="rect">
              <a:avLst/>
            </a:prstGeom>
            <a:noFill/>
            <a:ln w="9525">
              <a:noFill/>
              <a:miter lim="800000"/>
              <a:headEnd/>
              <a:tailEnd/>
            </a:ln>
          </p:spPr>
          <p:txBody>
            <a:bodyPr wrap="none" lIns="73025" tIns="36512" rIns="73025" bIns="36512">
              <a:spAutoFit/>
            </a:bodyPr>
            <a:lstStyle/>
            <a:p>
              <a:pPr eaLnBrk="0" hangingPunct="0"/>
              <a:r>
                <a:rPr lang="en-US" sz="1200">
                  <a:solidFill>
                    <a:srgbClr val="35297D"/>
                  </a:solidFill>
                </a:rPr>
                <a:t>+41.3 dBmV</a:t>
              </a:r>
            </a:p>
          </p:txBody>
        </p:sp>
        <p:sp>
          <p:nvSpPr>
            <p:cNvPr id="43079" name="Text Box 17"/>
            <p:cNvSpPr txBox="1">
              <a:spLocks noChangeArrowheads="1"/>
            </p:cNvSpPr>
            <p:nvPr/>
          </p:nvSpPr>
          <p:spPr bwMode="auto">
            <a:xfrm>
              <a:off x="1677203" y="2133600"/>
              <a:ext cx="868828" cy="258403"/>
            </a:xfrm>
            <a:prstGeom prst="rect">
              <a:avLst/>
            </a:prstGeom>
            <a:noFill/>
            <a:ln w="9525">
              <a:noFill/>
              <a:miter lim="800000"/>
              <a:headEnd/>
              <a:tailEnd/>
            </a:ln>
          </p:spPr>
          <p:txBody>
            <a:bodyPr wrap="none" lIns="73025" tIns="36512" rIns="73025" bIns="36512">
              <a:spAutoFit/>
            </a:bodyPr>
            <a:lstStyle/>
            <a:p>
              <a:pPr eaLnBrk="0" hangingPunct="0"/>
              <a:r>
                <a:rPr lang="en-US" sz="1200">
                  <a:solidFill>
                    <a:srgbClr val="35297D"/>
                  </a:solidFill>
                </a:rPr>
                <a:t>+20 dBmV</a:t>
              </a:r>
            </a:p>
          </p:txBody>
        </p:sp>
      </p:grpSp>
      <p:grpSp>
        <p:nvGrpSpPr>
          <p:cNvPr id="69" name="Group 68"/>
          <p:cNvGrpSpPr>
            <a:grpSpLocks/>
          </p:cNvGrpSpPr>
          <p:nvPr/>
        </p:nvGrpSpPr>
        <p:grpSpPr bwMode="auto">
          <a:xfrm>
            <a:off x="1343025" y="2286000"/>
            <a:ext cx="7654925" cy="2224088"/>
            <a:chOff x="1337156" y="2133600"/>
            <a:chExt cx="7654444" cy="2223997"/>
          </a:xfrm>
        </p:grpSpPr>
        <p:sp>
          <p:nvSpPr>
            <p:cNvPr id="43066" name="Text Box 17"/>
            <p:cNvSpPr txBox="1">
              <a:spLocks noChangeArrowheads="1"/>
            </p:cNvSpPr>
            <p:nvPr/>
          </p:nvSpPr>
          <p:spPr bwMode="auto">
            <a:xfrm>
              <a:off x="1337156" y="4099194"/>
              <a:ext cx="825547" cy="258403"/>
            </a:xfrm>
            <a:prstGeom prst="rect">
              <a:avLst/>
            </a:prstGeom>
            <a:noFill/>
            <a:ln w="9525">
              <a:noFill/>
              <a:miter lim="800000"/>
              <a:headEnd/>
              <a:tailEnd/>
            </a:ln>
          </p:spPr>
          <p:txBody>
            <a:bodyPr wrap="none" lIns="73025" tIns="36512" rIns="73025" bIns="36512">
              <a:spAutoFit/>
            </a:bodyPr>
            <a:lstStyle/>
            <a:p>
              <a:pPr eaLnBrk="0" hangingPunct="0"/>
              <a:r>
                <a:rPr lang="en-US" sz="1200">
                  <a:solidFill>
                    <a:srgbClr val="35297D"/>
                  </a:solidFill>
                </a:rPr>
                <a:t>+47dBmV</a:t>
              </a:r>
            </a:p>
          </p:txBody>
        </p:sp>
        <p:sp>
          <p:nvSpPr>
            <p:cNvPr id="43067" name="Text Box 18"/>
            <p:cNvSpPr txBox="1">
              <a:spLocks noChangeArrowheads="1"/>
            </p:cNvSpPr>
            <p:nvPr/>
          </p:nvSpPr>
          <p:spPr bwMode="auto">
            <a:xfrm>
              <a:off x="2591603" y="4099194"/>
              <a:ext cx="997068" cy="258403"/>
            </a:xfrm>
            <a:prstGeom prst="rect">
              <a:avLst/>
            </a:prstGeom>
            <a:noFill/>
            <a:ln w="9525">
              <a:noFill/>
              <a:miter lim="800000"/>
              <a:headEnd/>
              <a:tailEnd/>
            </a:ln>
          </p:spPr>
          <p:txBody>
            <a:bodyPr wrap="none" lIns="73025" tIns="36512" rIns="73025" bIns="36512">
              <a:spAutoFit/>
            </a:bodyPr>
            <a:lstStyle/>
            <a:p>
              <a:pPr eaLnBrk="0" hangingPunct="0"/>
              <a:r>
                <a:rPr lang="en-US" sz="1200">
                  <a:solidFill>
                    <a:srgbClr val="35297D"/>
                  </a:solidFill>
                </a:rPr>
                <a:t>+45.1 dBmV</a:t>
              </a:r>
            </a:p>
          </p:txBody>
        </p:sp>
        <p:sp>
          <p:nvSpPr>
            <p:cNvPr id="43068" name="Text Box 19"/>
            <p:cNvSpPr txBox="1">
              <a:spLocks noChangeArrowheads="1"/>
            </p:cNvSpPr>
            <p:nvPr/>
          </p:nvSpPr>
          <p:spPr bwMode="auto">
            <a:xfrm>
              <a:off x="3962380" y="4099194"/>
              <a:ext cx="997068" cy="258403"/>
            </a:xfrm>
            <a:prstGeom prst="rect">
              <a:avLst/>
            </a:prstGeom>
            <a:noFill/>
            <a:ln w="9525">
              <a:noFill/>
              <a:miter lim="800000"/>
              <a:headEnd/>
              <a:tailEnd/>
            </a:ln>
          </p:spPr>
          <p:txBody>
            <a:bodyPr wrap="none" lIns="73025" tIns="36512" rIns="73025" bIns="36512">
              <a:spAutoFit/>
            </a:bodyPr>
            <a:lstStyle/>
            <a:p>
              <a:pPr eaLnBrk="0" hangingPunct="0"/>
              <a:r>
                <a:rPr lang="en-US" sz="1200">
                  <a:solidFill>
                    <a:srgbClr val="35297D"/>
                  </a:solidFill>
                </a:rPr>
                <a:t>+48.4 dBmV</a:t>
              </a:r>
            </a:p>
          </p:txBody>
        </p:sp>
        <p:sp>
          <p:nvSpPr>
            <p:cNvPr id="43069" name="Text Box 20"/>
            <p:cNvSpPr txBox="1">
              <a:spLocks noChangeArrowheads="1"/>
            </p:cNvSpPr>
            <p:nvPr/>
          </p:nvSpPr>
          <p:spPr bwMode="auto">
            <a:xfrm>
              <a:off x="5294609" y="4099194"/>
              <a:ext cx="997068" cy="258403"/>
            </a:xfrm>
            <a:prstGeom prst="rect">
              <a:avLst/>
            </a:prstGeom>
            <a:noFill/>
            <a:ln w="9525">
              <a:noFill/>
              <a:miter lim="800000"/>
              <a:headEnd/>
              <a:tailEnd/>
            </a:ln>
          </p:spPr>
          <p:txBody>
            <a:bodyPr wrap="none" lIns="73025" tIns="36512" rIns="73025" bIns="36512">
              <a:spAutoFit/>
            </a:bodyPr>
            <a:lstStyle/>
            <a:p>
              <a:pPr eaLnBrk="0" hangingPunct="0"/>
              <a:r>
                <a:rPr lang="en-US" sz="1200">
                  <a:solidFill>
                    <a:srgbClr val="35297D"/>
                  </a:solidFill>
                </a:rPr>
                <a:t>+42.1 dBmV</a:t>
              </a:r>
            </a:p>
          </p:txBody>
        </p:sp>
        <p:sp>
          <p:nvSpPr>
            <p:cNvPr id="43070" name="Text Box 21"/>
            <p:cNvSpPr txBox="1">
              <a:spLocks noChangeArrowheads="1"/>
            </p:cNvSpPr>
            <p:nvPr/>
          </p:nvSpPr>
          <p:spPr bwMode="auto">
            <a:xfrm>
              <a:off x="6662303" y="4099194"/>
              <a:ext cx="997068" cy="258403"/>
            </a:xfrm>
            <a:prstGeom prst="rect">
              <a:avLst/>
            </a:prstGeom>
            <a:noFill/>
            <a:ln w="9525">
              <a:noFill/>
              <a:miter lim="800000"/>
              <a:headEnd/>
              <a:tailEnd/>
            </a:ln>
          </p:spPr>
          <p:txBody>
            <a:bodyPr wrap="none" lIns="73025" tIns="36512" rIns="73025" bIns="36512">
              <a:spAutoFit/>
            </a:bodyPr>
            <a:lstStyle/>
            <a:p>
              <a:pPr eaLnBrk="0" hangingPunct="0"/>
              <a:r>
                <a:rPr lang="en-US" sz="1200">
                  <a:solidFill>
                    <a:srgbClr val="35297D"/>
                  </a:solidFill>
                </a:rPr>
                <a:t>+45.9 dBmV</a:t>
              </a:r>
            </a:p>
          </p:txBody>
        </p:sp>
        <p:sp>
          <p:nvSpPr>
            <p:cNvPr id="43071" name="Text Box 22"/>
            <p:cNvSpPr txBox="1">
              <a:spLocks noChangeArrowheads="1"/>
            </p:cNvSpPr>
            <p:nvPr/>
          </p:nvSpPr>
          <p:spPr bwMode="auto">
            <a:xfrm>
              <a:off x="7994532" y="4099194"/>
              <a:ext cx="997068" cy="258403"/>
            </a:xfrm>
            <a:prstGeom prst="rect">
              <a:avLst/>
            </a:prstGeom>
            <a:noFill/>
            <a:ln w="9525">
              <a:noFill/>
              <a:miter lim="800000"/>
              <a:headEnd/>
              <a:tailEnd/>
            </a:ln>
          </p:spPr>
          <p:txBody>
            <a:bodyPr wrap="none" lIns="73025" tIns="36512" rIns="73025" bIns="36512">
              <a:spAutoFit/>
            </a:bodyPr>
            <a:lstStyle/>
            <a:p>
              <a:pPr eaLnBrk="0" hangingPunct="0"/>
              <a:r>
                <a:rPr lang="en-US" sz="1200">
                  <a:solidFill>
                    <a:srgbClr val="35297D"/>
                  </a:solidFill>
                </a:rPr>
                <a:t>+37.3 dBmV</a:t>
              </a:r>
            </a:p>
          </p:txBody>
        </p:sp>
        <p:sp>
          <p:nvSpPr>
            <p:cNvPr id="43072" name="Text Box 17"/>
            <p:cNvSpPr txBox="1">
              <a:spLocks noChangeArrowheads="1"/>
            </p:cNvSpPr>
            <p:nvPr/>
          </p:nvSpPr>
          <p:spPr bwMode="auto">
            <a:xfrm>
              <a:off x="1677203" y="2133600"/>
              <a:ext cx="868828" cy="258403"/>
            </a:xfrm>
            <a:prstGeom prst="rect">
              <a:avLst/>
            </a:prstGeom>
            <a:noFill/>
            <a:ln w="9525">
              <a:noFill/>
              <a:miter lim="800000"/>
              <a:headEnd/>
              <a:tailEnd/>
            </a:ln>
          </p:spPr>
          <p:txBody>
            <a:bodyPr wrap="none" lIns="73025" tIns="36512" rIns="73025" bIns="36512">
              <a:spAutoFit/>
            </a:bodyPr>
            <a:lstStyle/>
            <a:p>
              <a:pPr eaLnBrk="0" hangingPunct="0"/>
              <a:r>
                <a:rPr lang="en-US" sz="1200">
                  <a:solidFill>
                    <a:srgbClr val="35297D"/>
                  </a:solidFill>
                </a:rPr>
                <a:t>+16 dBmV</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30"/>
                                        </p:tgtEl>
                                      </p:cBhvr>
                                    </p:animEffect>
                                    <p:set>
                                      <p:cBhvr>
                                        <p:cTn id="7" dur="1" fill="hold">
                                          <p:stCondLst>
                                            <p:cond delay="499"/>
                                          </p:stCondLst>
                                        </p:cTn>
                                        <p:tgtEl>
                                          <p:spTgt spid="1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dissolve">
                                      <p:cBhvr>
                                        <p:cTn id="12" dur="500"/>
                                        <p:tgtEl>
                                          <p:spTgt spid="1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129"/>
                                        </p:tgtEl>
                                      </p:cBhvr>
                                    </p:animEffect>
                                    <p:set>
                                      <p:cBhvr>
                                        <p:cTn id="17" dur="1" fill="hold">
                                          <p:stCondLst>
                                            <p:cond delay="499"/>
                                          </p:stCondLst>
                                        </p:cTn>
                                        <p:tgtEl>
                                          <p:spTgt spid="12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dissolve">
                                      <p:cBhvr>
                                        <p:cTn id="2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Sweep</a:t>
            </a:r>
            <a:endParaRPr lang="en-US" dirty="0"/>
          </a:p>
        </p:txBody>
      </p:sp>
      <p:sp>
        <p:nvSpPr>
          <p:cNvPr id="3" name="Text Placeholder 2"/>
          <p:cNvSpPr>
            <a:spLocks noGrp="1"/>
          </p:cNvSpPr>
          <p:nvPr>
            <p:ph sz="quarter" idx="1"/>
          </p:nvPr>
        </p:nvSpPr>
        <p:spPr>
          <a:xfrm>
            <a:off x="655638" y="1990725"/>
            <a:ext cx="7940675" cy="3571875"/>
          </a:xfrm>
        </p:spPr>
        <p:txBody>
          <a:bodyPr>
            <a:normAutofit fontScale="85000" lnSpcReduction="20000"/>
          </a:bodyPr>
          <a:lstStyle/>
          <a:p>
            <a:r>
              <a:rPr lang="en-US" dirty="0" smtClean="0"/>
              <a:t>Must use consistent port design levels for the return path.</a:t>
            </a:r>
          </a:p>
          <a:p>
            <a:pPr lvl="1"/>
            <a:r>
              <a:rPr lang="en-US" dirty="0" smtClean="0"/>
              <a:t>Sets Modem TX Levels</a:t>
            </a:r>
          </a:p>
          <a:p>
            <a:pPr lvl="1"/>
            <a:r>
              <a:rPr lang="en-US" dirty="0" smtClean="0"/>
              <a:t>Sets the X Level for the network!</a:t>
            </a:r>
          </a:p>
          <a:p>
            <a:r>
              <a:rPr lang="en-US" dirty="0" smtClean="0"/>
              <a:t>Telemetry levels may vary due to insertion losses of test points</a:t>
            </a:r>
          </a:p>
          <a:p>
            <a:pPr lvl="1"/>
            <a:r>
              <a:rPr lang="en-US" dirty="0" smtClean="0"/>
              <a:t>May vary from LE to MB to Node! – PORT LEVEL IS THE KEY!</a:t>
            </a:r>
          </a:p>
          <a:p>
            <a:r>
              <a:rPr lang="en-US" dirty="0" smtClean="0"/>
              <a:t>Must use a good reference</a:t>
            </a:r>
          </a:p>
          <a:p>
            <a:r>
              <a:rPr lang="en-US" dirty="0" smtClean="0"/>
              <a:t>Must pad the return path to match the forward path when internal splitters are used in actives prior to the diplex filters!</a:t>
            </a:r>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Splitters</a:t>
            </a:r>
            <a:endParaRPr lang="en-US" dirty="0"/>
          </a:p>
        </p:txBody>
      </p:sp>
      <p:pic>
        <p:nvPicPr>
          <p:cNvPr id="1455106" name="Picture 2"/>
          <p:cNvPicPr>
            <a:picLocks noGrp="1" noChangeAspect="1" noChangeArrowheads="1"/>
          </p:cNvPicPr>
          <p:nvPr>
            <p:ph sz="quarter" idx="1"/>
          </p:nvPr>
        </p:nvPicPr>
        <p:blipFill>
          <a:blip r:embed="rId3" cstate="print"/>
          <a:srcRect/>
          <a:stretch>
            <a:fillRect/>
          </a:stretch>
        </p:blipFill>
        <p:spPr bwMode="auto">
          <a:xfrm>
            <a:off x="457200" y="1752600"/>
            <a:ext cx="8108488" cy="3962400"/>
          </a:xfrm>
          <a:prstGeom prst="rect">
            <a:avLst/>
          </a:prstGeom>
          <a:noFill/>
          <a:ln w="9525">
            <a:noFill/>
            <a:miter lim="800000"/>
            <a:headEnd/>
            <a:tailEnd/>
          </a:ln>
          <a:effectLst/>
        </p:spPr>
      </p:pic>
      <p:sp>
        <p:nvSpPr>
          <p:cNvPr id="5" name="Line Callout 1 4"/>
          <p:cNvSpPr/>
          <p:nvPr/>
        </p:nvSpPr>
        <p:spPr bwMode="auto">
          <a:xfrm flipH="1">
            <a:off x="3505200" y="5562600"/>
            <a:ext cx="2794777" cy="1080120"/>
          </a:xfrm>
          <a:prstGeom prst="borderCallout1">
            <a:avLst>
              <a:gd name="adj1" fmla="val 18750"/>
              <a:gd name="adj2" fmla="val -8333"/>
              <a:gd name="adj3" fmla="val -74720"/>
              <a:gd name="adj4" fmla="val -51907"/>
            </a:avLst>
          </a:prstGeom>
          <a:solidFill>
            <a:schemeClr val="accent1"/>
          </a:solidFill>
          <a:ln w="9525" cap="flat" cmpd="sng" algn="ctr">
            <a:solidFill>
              <a:schemeClr val="tx2"/>
            </a:solidFill>
            <a:prstDash val="solid"/>
            <a:round/>
            <a:headEnd type="none" w="med" len="med"/>
            <a:tailEnd type="triangl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lang="en-US" sz="1800" dirty="0" smtClean="0">
                <a:latin typeface="Arial" charset="0"/>
              </a:rPr>
              <a:t>An </a:t>
            </a:r>
            <a:r>
              <a:rPr lang="en-US" sz="1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rPr>
              <a:t>Internal Splitter </a:t>
            </a:r>
            <a:r>
              <a:rPr lang="en-US" sz="1800" dirty="0" smtClean="0">
                <a:latin typeface="Arial" charset="0"/>
              </a:rPr>
              <a:t>after</a:t>
            </a:r>
            <a:br>
              <a:rPr lang="en-US" sz="1800" dirty="0" smtClean="0">
                <a:latin typeface="Arial" charset="0"/>
              </a:rPr>
            </a:br>
            <a:r>
              <a:rPr lang="en-US" sz="1800" dirty="0" smtClean="0">
                <a:latin typeface="Arial" charset="0"/>
              </a:rPr>
              <a:t>the </a:t>
            </a:r>
            <a:r>
              <a:rPr lang="en-US" sz="1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rPr>
              <a:t>Diplex</a:t>
            </a:r>
            <a:r>
              <a:rPr lang="en-US" sz="1800" dirty="0" smtClean="0">
                <a:latin typeface="Arial" charset="0"/>
              </a:rPr>
              <a:t> Filter effect</a:t>
            </a:r>
            <a:br>
              <a:rPr lang="en-US" sz="1800" dirty="0" smtClean="0">
                <a:latin typeface="Arial" charset="0"/>
              </a:rPr>
            </a:br>
            <a:r>
              <a:rPr lang="en-US" sz="1800" dirty="0" smtClean="0">
                <a:latin typeface="Arial" charset="0"/>
              </a:rPr>
              <a:t>the forward and return</a:t>
            </a:r>
            <a:br>
              <a:rPr lang="en-US" sz="1800" dirty="0" smtClean="0">
                <a:latin typeface="Arial" charset="0"/>
              </a:rPr>
            </a:br>
            <a:r>
              <a:rPr lang="en-US" sz="1800" dirty="0" smtClean="0">
                <a:latin typeface="Arial" charset="0"/>
              </a:rPr>
              <a:t>levels!</a:t>
            </a: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Internal Splitter Prior to Diplex Filter</a:t>
            </a:r>
            <a:endParaRPr lang="en-US" dirty="0"/>
          </a:p>
        </p:txBody>
      </p:sp>
      <p:pic>
        <p:nvPicPr>
          <p:cNvPr id="1456130" name="Picture 2"/>
          <p:cNvPicPr>
            <a:picLocks noGrp="1" noChangeAspect="1" noChangeArrowheads="1"/>
          </p:cNvPicPr>
          <p:nvPr>
            <p:ph sz="quarter" idx="1"/>
          </p:nvPr>
        </p:nvPicPr>
        <p:blipFill>
          <a:blip r:embed="rId3" cstate="print"/>
          <a:srcRect/>
          <a:stretch>
            <a:fillRect/>
          </a:stretch>
        </p:blipFill>
        <p:spPr bwMode="auto">
          <a:xfrm>
            <a:off x="533400" y="1600200"/>
            <a:ext cx="7924800" cy="4893456"/>
          </a:xfrm>
          <a:prstGeom prst="rect">
            <a:avLst/>
          </a:prstGeom>
          <a:noFill/>
          <a:ln w="9525">
            <a:noFill/>
            <a:miter lim="800000"/>
            <a:headEnd/>
            <a:tailEnd/>
          </a:ln>
          <a:effectLst/>
        </p:spPr>
      </p:pic>
      <p:sp>
        <p:nvSpPr>
          <p:cNvPr id="4" name="Line Callout 1 3"/>
          <p:cNvSpPr/>
          <p:nvPr/>
        </p:nvSpPr>
        <p:spPr bwMode="auto">
          <a:xfrm flipH="1">
            <a:off x="1295400" y="1143000"/>
            <a:ext cx="3226625" cy="1329419"/>
          </a:xfrm>
          <a:prstGeom prst="borderCallout1">
            <a:avLst>
              <a:gd name="adj1" fmla="val 18750"/>
              <a:gd name="adj2" fmla="val -8333"/>
              <a:gd name="adj3" fmla="val 326632"/>
              <a:gd name="adj4" fmla="val -72201"/>
            </a:avLst>
          </a:prstGeom>
          <a:solidFill>
            <a:schemeClr val="accent1"/>
          </a:solidFill>
          <a:ln w="9525" cap="flat" cmpd="sng" algn="ctr">
            <a:solidFill>
              <a:schemeClr val="tx2"/>
            </a:solidFill>
            <a:prstDash val="solid"/>
            <a:round/>
            <a:headEnd type="none" w="med" len="med"/>
            <a:tailEnd type="triangl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lang="en-US" sz="1800" dirty="0" smtClean="0">
                <a:latin typeface="Arial" charset="0"/>
              </a:rPr>
              <a:t>An </a:t>
            </a:r>
            <a:r>
              <a:rPr lang="en-US" sz="1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rPr>
              <a:t>Internal Splitter </a:t>
            </a:r>
            <a:r>
              <a:rPr lang="en-US" sz="1800" dirty="0" smtClean="0">
                <a:latin typeface="Arial" charset="0"/>
              </a:rPr>
              <a:t>before</a:t>
            </a:r>
            <a:br>
              <a:rPr lang="en-US" sz="1800" dirty="0" smtClean="0">
                <a:latin typeface="Arial" charset="0"/>
              </a:rPr>
            </a:br>
            <a:r>
              <a:rPr lang="en-US" sz="1800" dirty="0" smtClean="0">
                <a:latin typeface="Arial" charset="0"/>
              </a:rPr>
              <a:t>the </a:t>
            </a:r>
            <a:r>
              <a:rPr lang="en-US" sz="1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rPr>
              <a:t>Diplex</a:t>
            </a:r>
            <a:r>
              <a:rPr lang="en-US" sz="1800" dirty="0" smtClean="0">
                <a:latin typeface="Arial" charset="0"/>
              </a:rPr>
              <a:t> Filter effects only</a:t>
            </a:r>
            <a:br>
              <a:rPr lang="en-US" sz="1800" dirty="0" smtClean="0">
                <a:latin typeface="Arial" charset="0"/>
              </a:rPr>
            </a:br>
            <a:r>
              <a:rPr lang="en-US" sz="1800" dirty="0" smtClean="0">
                <a:latin typeface="Arial" charset="0"/>
              </a:rPr>
              <a:t>the forward levels!  The return</a:t>
            </a:r>
            <a:br>
              <a:rPr lang="en-US" sz="1800" dirty="0" smtClean="0">
                <a:latin typeface="Arial" charset="0"/>
              </a:rPr>
            </a:br>
            <a:r>
              <a:rPr lang="en-US" sz="1800" dirty="0" smtClean="0">
                <a:latin typeface="Arial" charset="0"/>
              </a:rPr>
              <a:t>levels need to be attenuated</a:t>
            </a:r>
            <a:br>
              <a:rPr lang="en-US" sz="1800" dirty="0" smtClean="0">
                <a:latin typeface="Arial" charset="0"/>
              </a:rPr>
            </a:br>
            <a:r>
              <a:rPr lang="en-US" sz="1800" dirty="0" smtClean="0">
                <a:latin typeface="Arial" charset="0"/>
              </a:rPr>
              <a:t>the same as the forward!</a:t>
            </a:r>
            <a:endParaRPr kumimoji="0" lang="en-US" sz="1800" b="0" i="0" u="none" strike="noStrike" cap="none" normalizeH="0" baseline="0" dirty="0" smtClean="0">
              <a:ln>
                <a:noFill/>
              </a:ln>
              <a:solidFill>
                <a:schemeClr val="tx1"/>
              </a:solidFill>
              <a:effectLst/>
              <a:latin typeface="Arial" charset="0"/>
            </a:endParaRPr>
          </a:p>
        </p:txBody>
      </p:sp>
      <p:sp>
        <p:nvSpPr>
          <p:cNvPr id="5" name="Rectangle 4"/>
          <p:cNvSpPr/>
          <p:nvPr/>
        </p:nvSpPr>
        <p:spPr bwMode="auto">
          <a:xfrm>
            <a:off x="4513218" y="5222964"/>
            <a:ext cx="304800" cy="195259"/>
          </a:xfrm>
          <a:prstGeom prst="rect">
            <a:avLst/>
          </a:prstGeom>
          <a:solidFill>
            <a:srgbClr val="FFFF00">
              <a:alpha val="72941"/>
            </a:srgbClr>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7382691" y="4631468"/>
            <a:ext cx="304800" cy="195259"/>
          </a:xfrm>
          <a:prstGeom prst="rect">
            <a:avLst/>
          </a:prstGeom>
          <a:solidFill>
            <a:srgbClr val="FFFF00">
              <a:alpha val="72941"/>
            </a:srgbClr>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par>
                                <p:cTn id="14" presetID="51" presetClass="entr" presetSubtype="0"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70" decel="100000"/>
                                        <p:tgtEl>
                                          <p:spTgt spid="6"/>
                                        </p:tgtEl>
                                      </p:cBhvr>
                                    </p:animEffect>
                                    <p:animScale>
                                      <p:cBhvr>
                                        <p:cTn id="17" dur="770" decel="100000"/>
                                        <p:tgtEl>
                                          <p:spTgt spid="6"/>
                                        </p:tgtEl>
                                      </p:cBhvr>
                                      <p:from x="10000" y="10000"/>
                                      <p:to x="200000" y="450000"/>
                                    </p:animScale>
                                    <p:animScale>
                                      <p:cBhvr>
                                        <p:cTn id="18" dur="1230" accel="100000" fill="hold">
                                          <p:stCondLst>
                                            <p:cond delay="770"/>
                                          </p:stCondLst>
                                        </p:cTn>
                                        <p:tgtEl>
                                          <p:spTgt spid="6"/>
                                        </p:tgtEl>
                                      </p:cBhvr>
                                      <p:from x="200000" y="450000"/>
                                      <p:to x="100000" y="100000"/>
                                    </p:animScale>
                                    <p:set>
                                      <p:cBhvr>
                                        <p:cTn id="19" dur="770" fill="hold"/>
                                        <p:tgtEl>
                                          <p:spTgt spid="6"/>
                                        </p:tgtEl>
                                        <p:attrNameLst>
                                          <p:attrName>ppt_x</p:attrName>
                                        </p:attrNameLst>
                                      </p:cBhvr>
                                      <p:to>
                                        <p:strVal val="(0.5)"/>
                                      </p:to>
                                    </p:set>
                                    <p:anim from="(0.5)" to="(#ppt_x)" calcmode="lin" valueType="num">
                                      <p:cBhvr>
                                        <p:cTn id="20" dur="1230" accel="100000" fill="hold">
                                          <p:stCondLst>
                                            <p:cond delay="770"/>
                                          </p:stCondLst>
                                        </p:cTn>
                                        <p:tgtEl>
                                          <p:spTgt spid="6"/>
                                        </p:tgtEl>
                                        <p:attrNameLst>
                                          <p:attrName>ppt_x</p:attrName>
                                        </p:attrNameLst>
                                      </p:cBhvr>
                                    </p:anim>
                                    <p:set>
                                      <p:cBhvr>
                                        <p:cTn id="21" dur="770" fill="hold"/>
                                        <p:tgtEl>
                                          <p:spTgt spid="6"/>
                                        </p:tgtEl>
                                        <p:attrNameLst>
                                          <p:attrName>ppt_y</p:attrName>
                                        </p:attrNameLst>
                                      </p:cBhvr>
                                      <p:to>
                                        <p:strVal val="(#ppt_y+0.4)"/>
                                      </p:to>
                                    </p:set>
                                    <p:anim from="(#ppt_y+0.4)" to="(#ppt_y)" calcmode="lin" valueType="num">
                                      <p:cBhvr>
                                        <p:cTn id="22" dur="1230" accel="100000" fill="hold">
                                          <p:stCondLst>
                                            <p:cond delay="770"/>
                                          </p:stCondLst>
                                        </p:cTn>
                                        <p:tgtEl>
                                          <p:spTgt spid="6"/>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14" presetClass="emph" presetSubtype="0" fill="hold" grpId="2" nodeType="clickEffect">
                                  <p:stCondLst>
                                    <p:cond delay="0"/>
                                  </p:stCondLst>
                                  <p:childTnLst>
                                    <p:animClr clrSpc="rgb" dir="cw">
                                      <p:cBhvr override="childStyle">
                                        <p:cTn id="26" dur="1900" fill="hold">
                                          <p:stCondLst>
                                            <p:cond delay="100"/>
                                          </p:stCondLst>
                                        </p:cTn>
                                        <p:tgtEl>
                                          <p:spTgt spid="5"/>
                                        </p:tgtEl>
                                        <p:attrNameLst>
                                          <p:attrName>style.color</p:attrName>
                                        </p:attrNameLst>
                                      </p:cBhvr>
                                      <p:to>
                                        <a:schemeClr val="accent2"/>
                                      </p:to>
                                    </p:animClr>
                                    <p:animClr clrSpc="rgb" dir="cw">
                                      <p:cBhvr>
                                        <p:cTn id="27" dur="1900" fill="hold">
                                          <p:stCondLst>
                                            <p:cond delay="100"/>
                                          </p:stCondLst>
                                        </p:cTn>
                                        <p:tgtEl>
                                          <p:spTgt spid="5"/>
                                        </p:tgtEl>
                                        <p:attrNameLst>
                                          <p:attrName>fillColor</p:attrName>
                                        </p:attrNameLst>
                                      </p:cBhvr>
                                      <p:to>
                                        <a:schemeClr val="accent2"/>
                                      </p:to>
                                    </p:animClr>
                                    <p:set>
                                      <p:cBhvr>
                                        <p:cTn id="28" dur="1900" fill="hold">
                                          <p:stCondLst>
                                            <p:cond delay="100"/>
                                          </p:stCondLst>
                                        </p:cTn>
                                        <p:tgtEl>
                                          <p:spTgt spid="5"/>
                                        </p:tgtEl>
                                        <p:attrNameLst>
                                          <p:attrName>fill.type</p:attrName>
                                        </p:attrNameLst>
                                      </p:cBhvr>
                                      <p:to>
                                        <p:strVal val="solid"/>
                                      </p:to>
                                    </p:set>
                                    <p:set>
                                      <p:cBhvr>
                                        <p:cTn id="29" dur="1900" fill="hold">
                                          <p:stCondLst>
                                            <p:cond delay="100"/>
                                          </p:stCondLst>
                                        </p:cTn>
                                        <p:tgtEl>
                                          <p:spTgt spid="5"/>
                                        </p:tgtEl>
                                        <p:attrNameLst>
                                          <p:attrName>fill.on</p:attrName>
                                        </p:attrNameLst>
                                      </p:cBhvr>
                                      <p:to>
                                        <p:strVal val="true"/>
                                      </p:to>
                                    </p:set>
                                    <p:animScale>
                                      <p:cBhvr>
                                        <p:cTn id="30" dur="200" fill="hold">
                                          <p:stCondLst>
                                            <p:cond delay="0"/>
                                          </p:stCondLst>
                                        </p:cTn>
                                        <p:tgtEl>
                                          <p:spTgt spid="5"/>
                                        </p:tgtEl>
                                      </p:cBhvr>
                                      <p:from x="100000" y="100000"/>
                                      <p:to x="100000" y="5000"/>
                                    </p:animScale>
                                    <p:animScale>
                                      <p:cBhvr>
                                        <p:cTn id="31" dur="200" fill="hold">
                                          <p:stCondLst>
                                            <p:cond delay="200"/>
                                          </p:stCondLst>
                                        </p:cTn>
                                        <p:tgtEl>
                                          <p:spTgt spid="5"/>
                                        </p:tgtEl>
                                      </p:cBhvr>
                                      <p:from x="100000" y="5000"/>
                                      <p:to x="120000" y="150000"/>
                                    </p:animScale>
                                    <p:animScale>
                                      <p:cBhvr>
                                        <p:cTn id="32" dur="600" fill="hold">
                                          <p:stCondLst>
                                            <p:cond delay="1400"/>
                                          </p:stCondLst>
                                        </p:cTn>
                                        <p:tgtEl>
                                          <p:spTgt spid="5"/>
                                        </p:tgtEl>
                                      </p:cBhvr>
                                      <p:to x="120000" y="150000"/>
                                    </p:animScale>
                                  </p:childTnLst>
                                </p:cTn>
                              </p:par>
                              <p:par>
                                <p:cTn id="33" presetID="14" presetClass="emph" presetSubtype="0" fill="hold" grpId="2" nodeType="withEffect">
                                  <p:stCondLst>
                                    <p:cond delay="0"/>
                                  </p:stCondLst>
                                  <p:childTnLst>
                                    <p:animClr clrSpc="rgb" dir="cw">
                                      <p:cBhvr override="childStyle">
                                        <p:cTn id="34" dur="1900" fill="hold">
                                          <p:stCondLst>
                                            <p:cond delay="100"/>
                                          </p:stCondLst>
                                        </p:cTn>
                                        <p:tgtEl>
                                          <p:spTgt spid="6"/>
                                        </p:tgtEl>
                                        <p:attrNameLst>
                                          <p:attrName>style.color</p:attrName>
                                        </p:attrNameLst>
                                      </p:cBhvr>
                                      <p:to>
                                        <a:schemeClr val="accent2"/>
                                      </p:to>
                                    </p:animClr>
                                    <p:animClr clrSpc="rgb" dir="cw">
                                      <p:cBhvr>
                                        <p:cTn id="35" dur="1900" fill="hold">
                                          <p:stCondLst>
                                            <p:cond delay="100"/>
                                          </p:stCondLst>
                                        </p:cTn>
                                        <p:tgtEl>
                                          <p:spTgt spid="6"/>
                                        </p:tgtEl>
                                        <p:attrNameLst>
                                          <p:attrName>fillColor</p:attrName>
                                        </p:attrNameLst>
                                      </p:cBhvr>
                                      <p:to>
                                        <a:schemeClr val="accent2"/>
                                      </p:to>
                                    </p:animClr>
                                    <p:set>
                                      <p:cBhvr>
                                        <p:cTn id="36" dur="1900" fill="hold">
                                          <p:stCondLst>
                                            <p:cond delay="100"/>
                                          </p:stCondLst>
                                        </p:cTn>
                                        <p:tgtEl>
                                          <p:spTgt spid="6"/>
                                        </p:tgtEl>
                                        <p:attrNameLst>
                                          <p:attrName>fill.type</p:attrName>
                                        </p:attrNameLst>
                                      </p:cBhvr>
                                      <p:to>
                                        <p:strVal val="solid"/>
                                      </p:to>
                                    </p:set>
                                    <p:set>
                                      <p:cBhvr>
                                        <p:cTn id="37" dur="1900" fill="hold">
                                          <p:stCondLst>
                                            <p:cond delay="100"/>
                                          </p:stCondLst>
                                        </p:cTn>
                                        <p:tgtEl>
                                          <p:spTgt spid="6"/>
                                        </p:tgtEl>
                                        <p:attrNameLst>
                                          <p:attrName>fill.on</p:attrName>
                                        </p:attrNameLst>
                                      </p:cBhvr>
                                      <p:to>
                                        <p:strVal val="true"/>
                                      </p:to>
                                    </p:set>
                                    <p:animScale>
                                      <p:cBhvr>
                                        <p:cTn id="38" dur="200" fill="hold">
                                          <p:stCondLst>
                                            <p:cond delay="0"/>
                                          </p:stCondLst>
                                        </p:cTn>
                                        <p:tgtEl>
                                          <p:spTgt spid="6"/>
                                        </p:tgtEl>
                                      </p:cBhvr>
                                      <p:from x="100000" y="100000"/>
                                      <p:to x="100000" y="5000"/>
                                    </p:animScale>
                                    <p:animScale>
                                      <p:cBhvr>
                                        <p:cTn id="39" dur="200" fill="hold">
                                          <p:stCondLst>
                                            <p:cond delay="200"/>
                                          </p:stCondLst>
                                        </p:cTn>
                                        <p:tgtEl>
                                          <p:spTgt spid="6"/>
                                        </p:tgtEl>
                                      </p:cBhvr>
                                      <p:from x="100000" y="5000"/>
                                      <p:to x="120000" y="150000"/>
                                    </p:animScale>
                                    <p:animScale>
                                      <p:cBhvr>
                                        <p:cTn id="40" dur="600" fill="hold">
                                          <p:stCondLst>
                                            <p:cond delay="1400"/>
                                          </p:stCondLst>
                                        </p:cTn>
                                        <p:tgtEl>
                                          <p:spTgt spid="6"/>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5" grpId="2" animBg="1"/>
      <p:bldP spid="6" grpId="1" animBg="1"/>
      <p:bldP spid="6"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Internal Splitter Prior to Diplex Filter</a:t>
            </a:r>
            <a:endParaRPr lang="en-US" dirty="0"/>
          </a:p>
        </p:txBody>
      </p:sp>
      <p:pic>
        <p:nvPicPr>
          <p:cNvPr id="1654786" name="Picture 2"/>
          <p:cNvPicPr>
            <a:picLocks noGrp="1" noChangeAspect="1" noChangeArrowheads="1"/>
          </p:cNvPicPr>
          <p:nvPr>
            <p:ph sz="quarter" idx="1"/>
          </p:nvPr>
        </p:nvPicPr>
        <p:blipFill>
          <a:blip r:embed="rId3" cstate="print"/>
          <a:srcRect/>
          <a:stretch>
            <a:fillRect/>
          </a:stretch>
        </p:blipFill>
        <p:spPr bwMode="auto">
          <a:xfrm rot="5400000">
            <a:off x="1734945" y="744345"/>
            <a:ext cx="5521710" cy="6248400"/>
          </a:xfrm>
          <a:prstGeom prst="rect">
            <a:avLst/>
          </a:prstGeom>
          <a:noFill/>
          <a:ln w="9525">
            <a:noFill/>
            <a:miter lim="800000"/>
            <a:headEnd/>
            <a:tailEnd/>
          </a:ln>
          <a:effectLst/>
        </p:spPr>
      </p:pic>
      <p:sp>
        <p:nvSpPr>
          <p:cNvPr id="4" name="Line Callout 1 3"/>
          <p:cNvSpPr/>
          <p:nvPr/>
        </p:nvSpPr>
        <p:spPr bwMode="auto">
          <a:xfrm flipH="1">
            <a:off x="381000" y="1676400"/>
            <a:ext cx="3226625" cy="1329419"/>
          </a:xfrm>
          <a:prstGeom prst="borderCallout1">
            <a:avLst>
              <a:gd name="adj1" fmla="val 18750"/>
              <a:gd name="adj2" fmla="val -8333"/>
              <a:gd name="adj3" fmla="val 151084"/>
              <a:gd name="adj4" fmla="val -65010"/>
            </a:avLst>
          </a:prstGeom>
          <a:solidFill>
            <a:schemeClr val="accent1"/>
          </a:solidFill>
          <a:ln w="9525" cap="flat" cmpd="sng" algn="ctr">
            <a:solidFill>
              <a:schemeClr val="tx2"/>
            </a:solidFill>
            <a:prstDash val="solid"/>
            <a:round/>
            <a:headEnd type="none" w="med" len="med"/>
            <a:tailEnd type="triangl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lang="en-US" sz="1800" dirty="0" smtClean="0">
                <a:latin typeface="Arial" charset="0"/>
              </a:rPr>
              <a:t>An </a:t>
            </a:r>
            <a:r>
              <a:rPr lang="en-US" sz="1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rPr>
              <a:t>Internal Splitter </a:t>
            </a:r>
            <a:r>
              <a:rPr lang="en-US" sz="1800" dirty="0" smtClean="0">
                <a:latin typeface="Arial" charset="0"/>
              </a:rPr>
              <a:t>before</a:t>
            </a:r>
            <a:br>
              <a:rPr lang="en-US" sz="1800" dirty="0" smtClean="0">
                <a:latin typeface="Arial" charset="0"/>
              </a:rPr>
            </a:br>
            <a:r>
              <a:rPr lang="en-US" sz="1800" dirty="0" smtClean="0">
                <a:latin typeface="Arial" charset="0"/>
              </a:rPr>
              <a:t>the </a:t>
            </a:r>
            <a:r>
              <a:rPr lang="en-US" sz="1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rPr>
              <a:t>Diplex</a:t>
            </a:r>
            <a:r>
              <a:rPr lang="en-US" sz="1800" dirty="0" smtClean="0">
                <a:latin typeface="Arial" charset="0"/>
              </a:rPr>
              <a:t> Filter effects only</a:t>
            </a:r>
            <a:br>
              <a:rPr lang="en-US" sz="1800" dirty="0" smtClean="0">
                <a:latin typeface="Arial" charset="0"/>
              </a:rPr>
            </a:br>
            <a:r>
              <a:rPr lang="en-US" sz="1800" dirty="0" smtClean="0">
                <a:latin typeface="Arial" charset="0"/>
              </a:rPr>
              <a:t>the forward levels!  The return</a:t>
            </a:r>
            <a:br>
              <a:rPr lang="en-US" sz="1800" dirty="0" smtClean="0">
                <a:latin typeface="Arial" charset="0"/>
              </a:rPr>
            </a:br>
            <a:r>
              <a:rPr lang="en-US" sz="1800" dirty="0" smtClean="0">
                <a:latin typeface="Arial" charset="0"/>
              </a:rPr>
              <a:t>levels need to be attenuated</a:t>
            </a:r>
            <a:br>
              <a:rPr lang="en-US" sz="1800" dirty="0" smtClean="0">
                <a:latin typeface="Arial" charset="0"/>
              </a:rPr>
            </a:br>
            <a:r>
              <a:rPr lang="en-US" sz="1800" dirty="0" smtClean="0">
                <a:latin typeface="Arial" charset="0"/>
              </a:rPr>
              <a:t>the same as the forward!</a:t>
            </a:r>
            <a:endParaRPr kumimoji="0" lang="en-US" sz="1800" b="0" i="0" u="none" strike="noStrike" cap="none" normalizeH="0" baseline="0" dirty="0" smtClean="0">
              <a:ln>
                <a:noFill/>
              </a:ln>
              <a:solidFill>
                <a:schemeClr val="tx1"/>
              </a:solidFill>
              <a:effectLst/>
              <a:latin typeface="Arial" charset="0"/>
            </a:endParaRPr>
          </a:p>
        </p:txBody>
      </p:sp>
      <p:sp>
        <p:nvSpPr>
          <p:cNvPr id="5" name="Rectangle 4"/>
          <p:cNvSpPr/>
          <p:nvPr/>
        </p:nvSpPr>
        <p:spPr bwMode="auto">
          <a:xfrm>
            <a:off x="6172200" y="2286000"/>
            <a:ext cx="304800" cy="195259"/>
          </a:xfrm>
          <a:prstGeom prst="rect">
            <a:avLst/>
          </a:prstGeom>
          <a:solidFill>
            <a:srgbClr val="FFFF00">
              <a:alpha val="72941"/>
            </a:srgbClr>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6172200" y="3733800"/>
            <a:ext cx="304800" cy="195259"/>
          </a:xfrm>
          <a:prstGeom prst="rect">
            <a:avLst/>
          </a:prstGeom>
          <a:solidFill>
            <a:srgbClr val="FFFF00">
              <a:alpha val="72941"/>
            </a:srgbClr>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70" decel="100000"/>
                                        <p:tgtEl>
                                          <p:spTgt spid="5"/>
                                        </p:tgtEl>
                                      </p:cBhvr>
                                    </p:animEffect>
                                    <p:animScale>
                                      <p:cBhvr>
                                        <p:cTn id="13" dur="770" decel="100000"/>
                                        <p:tgtEl>
                                          <p:spTgt spid="5"/>
                                        </p:tgtEl>
                                      </p:cBhvr>
                                      <p:from x="10000" y="10000"/>
                                      <p:to x="200000" y="450000"/>
                                    </p:animScale>
                                    <p:animScale>
                                      <p:cBhvr>
                                        <p:cTn id="14" dur="1230" accel="100000" fill="hold">
                                          <p:stCondLst>
                                            <p:cond delay="770"/>
                                          </p:stCondLst>
                                        </p:cTn>
                                        <p:tgtEl>
                                          <p:spTgt spid="5"/>
                                        </p:tgtEl>
                                      </p:cBhvr>
                                      <p:from x="200000" y="450000"/>
                                      <p:to x="100000" y="100000"/>
                                    </p:animScale>
                                    <p:set>
                                      <p:cBhvr>
                                        <p:cTn id="15" dur="770" fill="hold"/>
                                        <p:tgtEl>
                                          <p:spTgt spid="5"/>
                                        </p:tgtEl>
                                        <p:attrNameLst>
                                          <p:attrName>ppt_x</p:attrName>
                                        </p:attrNameLst>
                                      </p:cBhvr>
                                      <p:to>
                                        <p:strVal val="(0.5)"/>
                                      </p:to>
                                    </p:set>
                                    <p:anim from="(0.5)" to="(#ppt_x)" calcmode="lin" valueType="num">
                                      <p:cBhvr>
                                        <p:cTn id="16" dur="1230" accel="100000" fill="hold">
                                          <p:stCondLst>
                                            <p:cond delay="770"/>
                                          </p:stCondLst>
                                        </p:cTn>
                                        <p:tgtEl>
                                          <p:spTgt spid="5"/>
                                        </p:tgtEl>
                                        <p:attrNameLst>
                                          <p:attrName>ppt_x</p:attrName>
                                        </p:attrNameLst>
                                      </p:cBhvr>
                                    </p:anim>
                                    <p:set>
                                      <p:cBhvr>
                                        <p:cTn id="17" dur="770" fill="hold"/>
                                        <p:tgtEl>
                                          <p:spTgt spid="5"/>
                                        </p:tgtEl>
                                        <p:attrNameLst>
                                          <p:attrName>ppt_y</p:attrName>
                                        </p:attrNameLst>
                                      </p:cBhvr>
                                      <p:to>
                                        <p:strVal val="(#ppt_y+0.4)"/>
                                      </p:to>
                                    </p:set>
                                    <p:anim from="(#ppt_y+0.4)" to="(#ppt_y)" calcmode="lin" valueType="num">
                                      <p:cBhvr>
                                        <p:cTn id="18" dur="1230" accel="100000" fill="hold">
                                          <p:stCondLst>
                                            <p:cond delay="770"/>
                                          </p:stCondLst>
                                        </p:cTn>
                                        <p:tgtEl>
                                          <p:spTgt spid="5"/>
                                        </p:tgtEl>
                                        <p:attrNameLst>
                                          <p:attrName>ppt_y</p:attrName>
                                        </p:attrNameLst>
                                      </p:cBhvr>
                                    </p:anim>
                                  </p:childTnLst>
                                </p:cTn>
                              </p:par>
                              <p:par>
                                <p:cTn id="19" presetID="5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770" decel="100000"/>
                                        <p:tgtEl>
                                          <p:spTgt spid="6"/>
                                        </p:tgtEl>
                                      </p:cBhvr>
                                    </p:animEffect>
                                    <p:animScale>
                                      <p:cBhvr>
                                        <p:cTn id="22" dur="770" decel="100000"/>
                                        <p:tgtEl>
                                          <p:spTgt spid="6"/>
                                        </p:tgtEl>
                                      </p:cBhvr>
                                      <p:from x="10000" y="10000"/>
                                      <p:to x="200000" y="450000"/>
                                    </p:animScale>
                                    <p:animScale>
                                      <p:cBhvr>
                                        <p:cTn id="23" dur="1230" accel="100000" fill="hold">
                                          <p:stCondLst>
                                            <p:cond delay="770"/>
                                          </p:stCondLst>
                                        </p:cTn>
                                        <p:tgtEl>
                                          <p:spTgt spid="6"/>
                                        </p:tgtEl>
                                      </p:cBhvr>
                                      <p:from x="200000" y="450000"/>
                                      <p:to x="100000" y="100000"/>
                                    </p:animScale>
                                    <p:set>
                                      <p:cBhvr>
                                        <p:cTn id="24" dur="770" fill="hold"/>
                                        <p:tgtEl>
                                          <p:spTgt spid="6"/>
                                        </p:tgtEl>
                                        <p:attrNameLst>
                                          <p:attrName>ppt_x</p:attrName>
                                        </p:attrNameLst>
                                      </p:cBhvr>
                                      <p:to>
                                        <p:strVal val="(0.5)"/>
                                      </p:to>
                                    </p:set>
                                    <p:anim from="(0.5)" to="(#ppt_x)" calcmode="lin" valueType="num">
                                      <p:cBhvr>
                                        <p:cTn id="25" dur="1230" accel="100000" fill="hold">
                                          <p:stCondLst>
                                            <p:cond delay="770"/>
                                          </p:stCondLst>
                                        </p:cTn>
                                        <p:tgtEl>
                                          <p:spTgt spid="6"/>
                                        </p:tgtEl>
                                        <p:attrNameLst>
                                          <p:attrName>ppt_x</p:attrName>
                                        </p:attrNameLst>
                                      </p:cBhvr>
                                    </p:anim>
                                    <p:set>
                                      <p:cBhvr>
                                        <p:cTn id="26" dur="770" fill="hold"/>
                                        <p:tgtEl>
                                          <p:spTgt spid="6"/>
                                        </p:tgtEl>
                                        <p:attrNameLst>
                                          <p:attrName>ppt_y</p:attrName>
                                        </p:attrNameLst>
                                      </p:cBhvr>
                                      <p:to>
                                        <p:strVal val="(#ppt_y+0.4)"/>
                                      </p:to>
                                    </p:set>
                                    <p:anim from="(#ppt_y+0.4)" to="(#ppt_y)" calcmode="lin" valueType="num">
                                      <p:cBhvr>
                                        <p:cTn id="27" dur="1230" accel="100000" fill="hold">
                                          <p:stCondLst>
                                            <p:cond delay="770"/>
                                          </p:stCondLst>
                                        </p:cTn>
                                        <p:tgtEl>
                                          <p:spTgt spid="6"/>
                                        </p:tgtEl>
                                        <p:attrNameLst>
                                          <p:attrName>ppt_y</p:attrName>
                                        </p:attrNameLst>
                                      </p:cBhvr>
                                    </p:anim>
                                  </p:childTnLst>
                                </p:cTn>
                              </p:par>
                            </p:childTnLst>
                          </p:cTn>
                        </p:par>
                      </p:childTnLst>
                    </p:cTn>
                  </p:par>
                  <p:par>
                    <p:cTn id="28" fill="hold">
                      <p:stCondLst>
                        <p:cond delay="indefinite"/>
                      </p:stCondLst>
                      <p:childTnLst>
                        <p:par>
                          <p:cTn id="29" fill="hold">
                            <p:stCondLst>
                              <p:cond delay="0"/>
                            </p:stCondLst>
                            <p:childTnLst>
                              <p:par>
                                <p:cTn id="30" presetID="14" presetClass="emph" presetSubtype="0" fill="hold" grpId="1" nodeType="clickEffect">
                                  <p:stCondLst>
                                    <p:cond delay="0"/>
                                  </p:stCondLst>
                                  <p:childTnLst>
                                    <p:animClr clrSpc="rgb" dir="cw">
                                      <p:cBhvr override="childStyle">
                                        <p:cTn id="31" dur="1900" fill="hold">
                                          <p:stCondLst>
                                            <p:cond delay="100"/>
                                          </p:stCondLst>
                                        </p:cTn>
                                        <p:tgtEl>
                                          <p:spTgt spid="5"/>
                                        </p:tgtEl>
                                        <p:attrNameLst>
                                          <p:attrName>style.color</p:attrName>
                                        </p:attrNameLst>
                                      </p:cBhvr>
                                      <p:to>
                                        <a:schemeClr val="accent2"/>
                                      </p:to>
                                    </p:animClr>
                                    <p:animClr clrSpc="rgb" dir="cw">
                                      <p:cBhvr>
                                        <p:cTn id="32" dur="1900" fill="hold">
                                          <p:stCondLst>
                                            <p:cond delay="100"/>
                                          </p:stCondLst>
                                        </p:cTn>
                                        <p:tgtEl>
                                          <p:spTgt spid="5"/>
                                        </p:tgtEl>
                                        <p:attrNameLst>
                                          <p:attrName>fillColor</p:attrName>
                                        </p:attrNameLst>
                                      </p:cBhvr>
                                      <p:to>
                                        <a:schemeClr val="accent2"/>
                                      </p:to>
                                    </p:animClr>
                                    <p:set>
                                      <p:cBhvr>
                                        <p:cTn id="33" dur="1900" fill="hold">
                                          <p:stCondLst>
                                            <p:cond delay="100"/>
                                          </p:stCondLst>
                                        </p:cTn>
                                        <p:tgtEl>
                                          <p:spTgt spid="5"/>
                                        </p:tgtEl>
                                        <p:attrNameLst>
                                          <p:attrName>fill.type</p:attrName>
                                        </p:attrNameLst>
                                      </p:cBhvr>
                                      <p:to>
                                        <p:strVal val="solid"/>
                                      </p:to>
                                    </p:set>
                                    <p:set>
                                      <p:cBhvr>
                                        <p:cTn id="34" dur="1900" fill="hold">
                                          <p:stCondLst>
                                            <p:cond delay="100"/>
                                          </p:stCondLst>
                                        </p:cTn>
                                        <p:tgtEl>
                                          <p:spTgt spid="5"/>
                                        </p:tgtEl>
                                        <p:attrNameLst>
                                          <p:attrName>fill.on</p:attrName>
                                        </p:attrNameLst>
                                      </p:cBhvr>
                                      <p:to>
                                        <p:strVal val="true"/>
                                      </p:to>
                                    </p:set>
                                    <p:animScale>
                                      <p:cBhvr>
                                        <p:cTn id="35" dur="200" fill="hold">
                                          <p:stCondLst>
                                            <p:cond delay="0"/>
                                          </p:stCondLst>
                                        </p:cTn>
                                        <p:tgtEl>
                                          <p:spTgt spid="5"/>
                                        </p:tgtEl>
                                      </p:cBhvr>
                                      <p:from x="100000" y="100000"/>
                                      <p:to x="100000" y="5000"/>
                                    </p:animScale>
                                    <p:animScale>
                                      <p:cBhvr>
                                        <p:cTn id="36" dur="200" fill="hold">
                                          <p:stCondLst>
                                            <p:cond delay="200"/>
                                          </p:stCondLst>
                                        </p:cTn>
                                        <p:tgtEl>
                                          <p:spTgt spid="5"/>
                                        </p:tgtEl>
                                      </p:cBhvr>
                                      <p:from x="100000" y="5000"/>
                                      <p:to x="120000" y="150000"/>
                                    </p:animScale>
                                    <p:animScale>
                                      <p:cBhvr>
                                        <p:cTn id="37" dur="600" fill="hold">
                                          <p:stCondLst>
                                            <p:cond delay="1400"/>
                                          </p:stCondLst>
                                        </p:cTn>
                                        <p:tgtEl>
                                          <p:spTgt spid="5"/>
                                        </p:tgtEl>
                                      </p:cBhvr>
                                      <p:to x="120000" y="150000"/>
                                    </p:animScale>
                                  </p:childTnLst>
                                </p:cTn>
                              </p:par>
                              <p:par>
                                <p:cTn id="38" presetID="14" presetClass="emph" presetSubtype="0" fill="hold" grpId="1" nodeType="withEffect">
                                  <p:stCondLst>
                                    <p:cond delay="0"/>
                                  </p:stCondLst>
                                  <p:childTnLst>
                                    <p:animClr clrSpc="rgb" dir="cw">
                                      <p:cBhvr override="childStyle">
                                        <p:cTn id="39" dur="1900" fill="hold">
                                          <p:stCondLst>
                                            <p:cond delay="100"/>
                                          </p:stCondLst>
                                        </p:cTn>
                                        <p:tgtEl>
                                          <p:spTgt spid="6"/>
                                        </p:tgtEl>
                                        <p:attrNameLst>
                                          <p:attrName>style.color</p:attrName>
                                        </p:attrNameLst>
                                      </p:cBhvr>
                                      <p:to>
                                        <a:schemeClr val="accent2"/>
                                      </p:to>
                                    </p:animClr>
                                    <p:animClr clrSpc="rgb" dir="cw">
                                      <p:cBhvr>
                                        <p:cTn id="40" dur="1900" fill="hold">
                                          <p:stCondLst>
                                            <p:cond delay="100"/>
                                          </p:stCondLst>
                                        </p:cTn>
                                        <p:tgtEl>
                                          <p:spTgt spid="6"/>
                                        </p:tgtEl>
                                        <p:attrNameLst>
                                          <p:attrName>fillColor</p:attrName>
                                        </p:attrNameLst>
                                      </p:cBhvr>
                                      <p:to>
                                        <a:schemeClr val="accent2"/>
                                      </p:to>
                                    </p:animClr>
                                    <p:set>
                                      <p:cBhvr>
                                        <p:cTn id="41" dur="1900" fill="hold">
                                          <p:stCondLst>
                                            <p:cond delay="100"/>
                                          </p:stCondLst>
                                        </p:cTn>
                                        <p:tgtEl>
                                          <p:spTgt spid="6"/>
                                        </p:tgtEl>
                                        <p:attrNameLst>
                                          <p:attrName>fill.type</p:attrName>
                                        </p:attrNameLst>
                                      </p:cBhvr>
                                      <p:to>
                                        <p:strVal val="solid"/>
                                      </p:to>
                                    </p:set>
                                    <p:set>
                                      <p:cBhvr>
                                        <p:cTn id="42" dur="1900" fill="hold">
                                          <p:stCondLst>
                                            <p:cond delay="100"/>
                                          </p:stCondLst>
                                        </p:cTn>
                                        <p:tgtEl>
                                          <p:spTgt spid="6"/>
                                        </p:tgtEl>
                                        <p:attrNameLst>
                                          <p:attrName>fill.on</p:attrName>
                                        </p:attrNameLst>
                                      </p:cBhvr>
                                      <p:to>
                                        <p:strVal val="true"/>
                                      </p:to>
                                    </p:set>
                                    <p:animScale>
                                      <p:cBhvr>
                                        <p:cTn id="43" dur="200" fill="hold">
                                          <p:stCondLst>
                                            <p:cond delay="0"/>
                                          </p:stCondLst>
                                        </p:cTn>
                                        <p:tgtEl>
                                          <p:spTgt spid="6"/>
                                        </p:tgtEl>
                                      </p:cBhvr>
                                      <p:from x="100000" y="100000"/>
                                      <p:to x="100000" y="5000"/>
                                    </p:animScale>
                                    <p:animScale>
                                      <p:cBhvr>
                                        <p:cTn id="44" dur="200" fill="hold">
                                          <p:stCondLst>
                                            <p:cond delay="200"/>
                                          </p:stCondLst>
                                        </p:cTn>
                                        <p:tgtEl>
                                          <p:spTgt spid="6"/>
                                        </p:tgtEl>
                                      </p:cBhvr>
                                      <p:from x="100000" y="5000"/>
                                      <p:to x="120000" y="150000"/>
                                    </p:animScale>
                                    <p:animScale>
                                      <p:cBhvr>
                                        <p:cTn id="45" dur="600" fill="hold">
                                          <p:stCondLst>
                                            <p:cond delay="1400"/>
                                          </p:stCondLst>
                                        </p:cTn>
                                        <p:tgtEl>
                                          <p:spTgt spid="6"/>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7986" name="Rectangle 2"/>
          <p:cNvSpPr>
            <a:spLocks noChangeArrowheads="1"/>
          </p:cNvSpPr>
          <p:nvPr/>
        </p:nvSpPr>
        <p:spPr bwMode="auto">
          <a:xfrm>
            <a:off x="0" y="1524000"/>
            <a:ext cx="9144000" cy="0"/>
          </a:xfrm>
          <a:prstGeom prst="rect">
            <a:avLst/>
          </a:prstGeom>
          <a:noFill/>
          <a:ln w="9525" algn="ctr">
            <a:noFill/>
            <a:miter lim="800000"/>
            <a:headEnd/>
            <a:tailEnd/>
          </a:ln>
          <a:effectLst/>
        </p:spPr>
        <p:txBody>
          <a:bodyPr wrap="none" anchor="ctr">
            <a:spAutoFit/>
          </a:bodyPr>
          <a:lstStyle/>
          <a:p>
            <a:endParaRPr lang="en-US"/>
          </a:p>
        </p:txBody>
      </p:sp>
      <p:sp>
        <p:nvSpPr>
          <p:cNvPr id="937987" name="Rectangle 3"/>
          <p:cNvSpPr>
            <a:spLocks noChangeArrowheads="1"/>
          </p:cNvSpPr>
          <p:nvPr/>
        </p:nvSpPr>
        <p:spPr bwMode="auto">
          <a:xfrm>
            <a:off x="0" y="1466850"/>
            <a:ext cx="9144000" cy="0"/>
          </a:xfrm>
          <a:prstGeom prst="rect">
            <a:avLst/>
          </a:prstGeom>
          <a:noFill/>
          <a:ln w="9525" algn="ctr">
            <a:noFill/>
            <a:miter lim="800000"/>
            <a:headEnd/>
            <a:tailEnd/>
          </a:ln>
          <a:effectLst/>
        </p:spPr>
        <p:txBody>
          <a:bodyPr wrap="none" anchor="ctr">
            <a:spAutoFit/>
          </a:bodyPr>
          <a:lstStyle/>
          <a:p>
            <a:endParaRPr lang="en-US"/>
          </a:p>
        </p:txBody>
      </p:sp>
      <p:sp>
        <p:nvSpPr>
          <p:cNvPr id="937988" name="Rectangle 4"/>
          <p:cNvSpPr>
            <a:spLocks noChangeArrowheads="1"/>
          </p:cNvSpPr>
          <p:nvPr/>
        </p:nvSpPr>
        <p:spPr bwMode="auto">
          <a:xfrm>
            <a:off x="0" y="1490663"/>
            <a:ext cx="9144000" cy="0"/>
          </a:xfrm>
          <a:prstGeom prst="rect">
            <a:avLst/>
          </a:prstGeom>
          <a:noFill/>
          <a:ln w="9525" algn="ctr">
            <a:noFill/>
            <a:miter lim="800000"/>
            <a:headEnd/>
            <a:tailEnd/>
          </a:ln>
          <a:effectLst/>
        </p:spPr>
        <p:txBody>
          <a:bodyPr wrap="none" anchor="ctr">
            <a:spAutoFit/>
          </a:bodyPr>
          <a:lstStyle/>
          <a:p>
            <a:endParaRPr lang="en-US"/>
          </a:p>
        </p:txBody>
      </p:sp>
      <p:sp>
        <p:nvSpPr>
          <p:cNvPr id="937989" name="Rectangle 5"/>
          <p:cNvSpPr>
            <a:spLocks noChangeArrowheads="1"/>
          </p:cNvSpPr>
          <p:nvPr/>
        </p:nvSpPr>
        <p:spPr bwMode="auto">
          <a:xfrm>
            <a:off x="0" y="1428750"/>
            <a:ext cx="9144000" cy="0"/>
          </a:xfrm>
          <a:prstGeom prst="rect">
            <a:avLst/>
          </a:prstGeom>
          <a:noFill/>
          <a:ln w="9525" algn="ctr">
            <a:noFill/>
            <a:miter lim="800000"/>
            <a:headEnd/>
            <a:tailEnd/>
          </a:ln>
          <a:effectLst/>
        </p:spPr>
        <p:txBody>
          <a:bodyPr wrap="none" anchor="ctr">
            <a:spAutoFit/>
          </a:bodyPr>
          <a:lstStyle/>
          <a:p>
            <a:endParaRPr lang="en-US"/>
          </a:p>
        </p:txBody>
      </p:sp>
      <p:sp>
        <p:nvSpPr>
          <p:cNvPr id="937990" name="Rectangle 6"/>
          <p:cNvSpPr>
            <a:spLocks noChangeArrowheads="1"/>
          </p:cNvSpPr>
          <p:nvPr/>
        </p:nvSpPr>
        <p:spPr bwMode="auto">
          <a:xfrm>
            <a:off x="0" y="1433513"/>
            <a:ext cx="9144000" cy="0"/>
          </a:xfrm>
          <a:prstGeom prst="rect">
            <a:avLst/>
          </a:prstGeom>
          <a:noFill/>
          <a:ln w="9525" algn="ctr">
            <a:noFill/>
            <a:miter lim="800000"/>
            <a:headEnd/>
            <a:tailEnd/>
          </a:ln>
          <a:effectLst/>
        </p:spPr>
        <p:txBody>
          <a:bodyPr wrap="none" anchor="ctr">
            <a:spAutoFit/>
          </a:bodyPr>
          <a:lstStyle/>
          <a:p>
            <a:endParaRPr lang="en-US"/>
          </a:p>
        </p:txBody>
      </p:sp>
      <p:sp>
        <p:nvSpPr>
          <p:cNvPr id="937991" name="Rectangle 7"/>
          <p:cNvSpPr>
            <a:spLocks noChangeArrowheads="1"/>
          </p:cNvSpPr>
          <p:nvPr/>
        </p:nvSpPr>
        <p:spPr bwMode="auto">
          <a:xfrm>
            <a:off x="0" y="1162050"/>
            <a:ext cx="9144000" cy="0"/>
          </a:xfrm>
          <a:prstGeom prst="rect">
            <a:avLst/>
          </a:prstGeom>
          <a:noFill/>
          <a:ln w="9525" algn="ctr">
            <a:noFill/>
            <a:miter lim="800000"/>
            <a:headEnd/>
            <a:tailEnd/>
          </a:ln>
          <a:effectLst/>
        </p:spPr>
        <p:txBody>
          <a:bodyPr wrap="none" anchor="ctr">
            <a:spAutoFit/>
          </a:bodyPr>
          <a:lstStyle/>
          <a:p>
            <a:endParaRPr lang="en-US"/>
          </a:p>
        </p:txBody>
      </p:sp>
      <p:sp>
        <p:nvSpPr>
          <p:cNvPr id="937992" name="Rectangle 8"/>
          <p:cNvSpPr>
            <a:spLocks noChangeArrowheads="1"/>
          </p:cNvSpPr>
          <p:nvPr/>
        </p:nvSpPr>
        <p:spPr bwMode="auto">
          <a:xfrm>
            <a:off x="0" y="101441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937993" name="Object 9"/>
          <p:cNvGraphicFramePr>
            <a:graphicFrameLocks noChangeAspect="1"/>
          </p:cNvGraphicFramePr>
          <p:nvPr/>
        </p:nvGraphicFramePr>
        <p:xfrm>
          <a:off x="228600" y="228600"/>
          <a:ext cx="8697913" cy="6149975"/>
        </p:xfrm>
        <a:graphic>
          <a:graphicData uri="http://schemas.openxmlformats.org/presentationml/2006/ole">
            <mc:AlternateContent xmlns:mc="http://schemas.openxmlformats.org/markup-compatibility/2006">
              <mc:Choice xmlns:v="urn:schemas-microsoft-com:vml" Requires="v">
                <p:oleObj spid="_x0000_s1451012" name="Visio" r:id="rId4" imgW="10326737" imgH="7266779" progId="Visio.Drawing.11">
                  <p:embed/>
                </p:oleObj>
              </mc:Choice>
              <mc:Fallback>
                <p:oleObj name="Visio" r:id="rId4" imgW="10326737" imgH="7266779"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8697913" cy="614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7994" name="AutoShape 10"/>
          <p:cNvSpPr>
            <a:spLocks/>
          </p:cNvSpPr>
          <p:nvPr/>
        </p:nvSpPr>
        <p:spPr bwMode="auto">
          <a:xfrm>
            <a:off x="228600" y="3810000"/>
            <a:ext cx="2138363" cy="723900"/>
          </a:xfrm>
          <a:prstGeom prst="borderCallout2">
            <a:avLst>
              <a:gd name="adj1" fmla="val 15792"/>
              <a:gd name="adj2" fmla="val 103565"/>
              <a:gd name="adj3" fmla="val 15792"/>
              <a:gd name="adj4" fmla="val 149963"/>
              <a:gd name="adj5" fmla="val 280421"/>
              <a:gd name="adj6" fmla="val 352494"/>
            </a:avLst>
          </a:prstGeom>
          <a:solidFill>
            <a:srgbClr val="EDEDF1"/>
          </a:solidFill>
          <a:ln w="38100" algn="ctr">
            <a:solidFill>
              <a:srgbClr val="FF3300"/>
            </a:solidFill>
            <a:miter lim="800000"/>
            <a:headEnd/>
            <a:tailEnd type="triangle" w="med" len="med"/>
          </a:ln>
          <a:effectLst/>
        </p:spPr>
        <p:txBody>
          <a:bodyPr/>
          <a:lstStyle/>
          <a:p>
            <a:pPr eaLnBrk="1" hangingPunct="1">
              <a:spcBef>
                <a:spcPct val="20000"/>
              </a:spcBef>
              <a:buClr>
                <a:schemeClr val="bg2"/>
              </a:buClr>
              <a:buFont typeface="Wingdings" pitchFamily="2" charset="2"/>
              <a:buNone/>
            </a:pPr>
            <a:r>
              <a:rPr lang="en-US" sz="900" b="0" dirty="0">
                <a:latin typeface="Arial Black" pitchFamily="34" charset="0"/>
              </a:rPr>
              <a:t>Step 1. Inject </a:t>
            </a:r>
            <a:r>
              <a:rPr lang="en-US" sz="900" b="0" dirty="0" smtClean="0">
                <a:latin typeface="Arial Black" pitchFamily="34" charset="0"/>
              </a:rPr>
              <a:t>xx </a:t>
            </a:r>
            <a:r>
              <a:rPr lang="en-US" sz="900" b="0" dirty="0">
                <a:latin typeface="Arial Black" pitchFamily="34" charset="0"/>
              </a:rPr>
              <a:t>dBmV into the reverse injection test point (main forward output test point) to simulate </a:t>
            </a:r>
            <a:r>
              <a:rPr lang="en-US" sz="900" b="0" dirty="0" smtClean="0">
                <a:latin typeface="Arial Black" pitchFamily="34" charset="0"/>
              </a:rPr>
              <a:t>xx </a:t>
            </a:r>
            <a:r>
              <a:rPr lang="en-US" sz="900" b="0" dirty="0">
                <a:latin typeface="Arial Black" pitchFamily="34" charset="0"/>
              </a:rPr>
              <a:t>dBmV at the port.</a:t>
            </a:r>
            <a:endParaRPr lang="en-US" sz="900" dirty="0">
              <a:solidFill>
                <a:srgbClr val="000099"/>
              </a:solidFill>
              <a:latin typeface="Arial Black" pitchFamily="34" charset="0"/>
            </a:endParaRPr>
          </a:p>
        </p:txBody>
      </p:sp>
      <p:sp>
        <p:nvSpPr>
          <p:cNvPr id="937995" name="AutoShape 11"/>
          <p:cNvSpPr>
            <a:spLocks/>
          </p:cNvSpPr>
          <p:nvPr/>
        </p:nvSpPr>
        <p:spPr bwMode="auto">
          <a:xfrm>
            <a:off x="6759575" y="1106488"/>
            <a:ext cx="2138363" cy="506412"/>
          </a:xfrm>
          <a:prstGeom prst="borderCallout2">
            <a:avLst>
              <a:gd name="adj1" fmla="val 22569"/>
              <a:gd name="adj2" fmla="val -3565"/>
              <a:gd name="adj3" fmla="val 22569"/>
              <a:gd name="adj4" fmla="val -40833"/>
              <a:gd name="adj5" fmla="val 435421"/>
              <a:gd name="adj6" fmla="val -171269"/>
            </a:avLst>
          </a:prstGeom>
          <a:solidFill>
            <a:srgbClr val="EDEDF1"/>
          </a:solidFill>
          <a:ln w="38100" algn="ctr">
            <a:solidFill>
              <a:srgbClr val="FF3300"/>
            </a:solidFill>
            <a:miter lim="800000"/>
            <a:headEnd/>
            <a:tailEnd type="triangle" w="med" len="med"/>
          </a:ln>
          <a:effectLst/>
        </p:spPr>
        <p:txBody>
          <a:bodyPr/>
          <a:lstStyle/>
          <a:p>
            <a:pPr eaLnBrk="1" hangingPunct="1">
              <a:spcBef>
                <a:spcPct val="20000"/>
              </a:spcBef>
              <a:buClr>
                <a:schemeClr val="bg2"/>
              </a:buClr>
              <a:buFont typeface="Wingdings" pitchFamily="2" charset="2"/>
              <a:buNone/>
            </a:pPr>
            <a:r>
              <a:rPr lang="en-US" sz="900" b="0">
                <a:latin typeface="Arial Black" pitchFamily="34" charset="0"/>
              </a:rPr>
              <a:t>Step 2. Adjust reverse output EQ for flat response at upstream amp.</a:t>
            </a:r>
            <a:endParaRPr lang="en-US" sz="900">
              <a:solidFill>
                <a:srgbClr val="000099"/>
              </a:solidFill>
              <a:latin typeface="Arial Black" pitchFamily="34" charset="0"/>
            </a:endParaRPr>
          </a:p>
        </p:txBody>
      </p:sp>
      <p:sp>
        <p:nvSpPr>
          <p:cNvPr id="937996" name="AutoShape 12"/>
          <p:cNvSpPr>
            <a:spLocks/>
          </p:cNvSpPr>
          <p:nvPr/>
        </p:nvSpPr>
        <p:spPr bwMode="auto">
          <a:xfrm>
            <a:off x="5745163" y="344488"/>
            <a:ext cx="2503487" cy="619125"/>
          </a:xfrm>
          <a:prstGeom prst="borderCallout2">
            <a:avLst>
              <a:gd name="adj1" fmla="val 18463"/>
              <a:gd name="adj2" fmla="val -3042"/>
              <a:gd name="adj3" fmla="val 18463"/>
              <a:gd name="adj4" fmla="val -29931"/>
              <a:gd name="adj5" fmla="val 480000"/>
              <a:gd name="adj6" fmla="val -124032"/>
            </a:avLst>
          </a:prstGeom>
          <a:solidFill>
            <a:srgbClr val="EDEDF1"/>
          </a:solidFill>
          <a:ln w="38100" algn="ctr">
            <a:solidFill>
              <a:srgbClr val="FF3300"/>
            </a:solidFill>
            <a:miter lim="800000"/>
            <a:headEnd/>
            <a:tailEnd type="triangle" w="med" len="med"/>
          </a:ln>
          <a:effectLst/>
        </p:spPr>
        <p:txBody>
          <a:bodyPr/>
          <a:lstStyle/>
          <a:p>
            <a:pPr eaLnBrk="1" hangingPunct="1">
              <a:spcBef>
                <a:spcPct val="20000"/>
              </a:spcBef>
              <a:buClr>
                <a:schemeClr val="bg2"/>
              </a:buClr>
              <a:buFont typeface="Wingdings" pitchFamily="2" charset="2"/>
              <a:buNone/>
            </a:pPr>
            <a:r>
              <a:rPr lang="en-US" sz="900" b="0" dirty="0">
                <a:latin typeface="Arial Black" pitchFamily="34" charset="0"/>
              </a:rPr>
              <a:t>Step 3. Adjust reverse output pad to match the reference trace level. Usually at the zero dB reference level.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7994"/>
                                        </p:tgtEl>
                                        <p:attrNameLst>
                                          <p:attrName>style.visibility</p:attrName>
                                        </p:attrNameLst>
                                      </p:cBhvr>
                                      <p:to>
                                        <p:strVal val="visible"/>
                                      </p:to>
                                    </p:set>
                                    <p:anim calcmode="lin" valueType="num">
                                      <p:cBhvr additive="base">
                                        <p:cTn id="7" dur="500" fill="hold"/>
                                        <p:tgtEl>
                                          <p:spTgt spid="937994"/>
                                        </p:tgtEl>
                                        <p:attrNameLst>
                                          <p:attrName>ppt_x</p:attrName>
                                        </p:attrNameLst>
                                      </p:cBhvr>
                                      <p:tavLst>
                                        <p:tav tm="0">
                                          <p:val>
                                            <p:strVal val="#ppt_x"/>
                                          </p:val>
                                        </p:tav>
                                        <p:tav tm="100000">
                                          <p:val>
                                            <p:strVal val="#ppt_x"/>
                                          </p:val>
                                        </p:tav>
                                      </p:tavLst>
                                    </p:anim>
                                    <p:anim calcmode="lin" valueType="num">
                                      <p:cBhvr additive="base">
                                        <p:cTn id="8" dur="500" fill="hold"/>
                                        <p:tgtEl>
                                          <p:spTgt spid="9379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937995"/>
                                        </p:tgtEl>
                                        <p:attrNameLst>
                                          <p:attrName>style.visibility</p:attrName>
                                        </p:attrNameLst>
                                      </p:cBhvr>
                                      <p:to>
                                        <p:strVal val="visible"/>
                                      </p:to>
                                    </p:set>
                                    <p:anim calcmode="lin" valueType="num">
                                      <p:cBhvr>
                                        <p:cTn id="13" dur="1000" fill="hold"/>
                                        <p:tgtEl>
                                          <p:spTgt spid="937995"/>
                                        </p:tgtEl>
                                        <p:attrNameLst>
                                          <p:attrName>ppt_w</p:attrName>
                                        </p:attrNameLst>
                                      </p:cBhvr>
                                      <p:tavLst>
                                        <p:tav tm="0">
                                          <p:val>
                                            <p:fltVal val="0"/>
                                          </p:val>
                                        </p:tav>
                                        <p:tav tm="100000">
                                          <p:val>
                                            <p:strVal val="#ppt_w"/>
                                          </p:val>
                                        </p:tav>
                                      </p:tavLst>
                                    </p:anim>
                                    <p:anim calcmode="lin" valueType="num">
                                      <p:cBhvr>
                                        <p:cTn id="14" dur="1000" fill="hold"/>
                                        <p:tgtEl>
                                          <p:spTgt spid="937995"/>
                                        </p:tgtEl>
                                        <p:attrNameLst>
                                          <p:attrName>ppt_h</p:attrName>
                                        </p:attrNameLst>
                                      </p:cBhvr>
                                      <p:tavLst>
                                        <p:tav tm="0">
                                          <p:val>
                                            <p:fltVal val="0"/>
                                          </p:val>
                                        </p:tav>
                                        <p:tav tm="100000">
                                          <p:val>
                                            <p:strVal val="#ppt_h"/>
                                          </p:val>
                                        </p:tav>
                                      </p:tavLst>
                                    </p:anim>
                                    <p:anim calcmode="lin" valueType="num">
                                      <p:cBhvr>
                                        <p:cTn id="15" dur="1000" fill="hold"/>
                                        <p:tgtEl>
                                          <p:spTgt spid="93799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3799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937996"/>
                                        </p:tgtEl>
                                        <p:attrNameLst>
                                          <p:attrName>style.visibility</p:attrName>
                                        </p:attrNameLst>
                                      </p:cBhvr>
                                      <p:to>
                                        <p:strVal val="visible"/>
                                      </p:to>
                                    </p:set>
                                    <p:anim from="(-#ppt_w/2)" to="(#ppt_x)" calcmode="lin" valueType="num">
                                      <p:cBhvr>
                                        <p:cTn id="21" dur="600" fill="hold">
                                          <p:stCondLst>
                                            <p:cond delay="0"/>
                                          </p:stCondLst>
                                        </p:cTn>
                                        <p:tgtEl>
                                          <p:spTgt spid="937996"/>
                                        </p:tgtEl>
                                        <p:attrNameLst>
                                          <p:attrName>ppt_x</p:attrName>
                                        </p:attrNameLst>
                                      </p:cBhvr>
                                    </p:anim>
                                    <p:anim from="0" to="-1.0" calcmode="lin" valueType="num">
                                      <p:cBhvr>
                                        <p:cTn id="22" dur="200" decel="50000" autoRev="1" fill="hold">
                                          <p:stCondLst>
                                            <p:cond delay="600"/>
                                          </p:stCondLst>
                                        </p:cTn>
                                        <p:tgtEl>
                                          <p:spTgt spid="937996"/>
                                        </p:tgtEl>
                                        <p:attrNameLst>
                                          <p:attrName>xshear</p:attrName>
                                        </p:attrNameLst>
                                      </p:cBhvr>
                                    </p:anim>
                                    <p:animScale>
                                      <p:cBhvr>
                                        <p:cTn id="23" dur="200" decel="100000" autoRev="1" fill="hold">
                                          <p:stCondLst>
                                            <p:cond delay="600"/>
                                          </p:stCondLst>
                                        </p:cTn>
                                        <p:tgtEl>
                                          <p:spTgt spid="937996"/>
                                        </p:tgtEl>
                                      </p:cBhvr>
                                      <p:from x="100000" y="100000"/>
                                      <p:to x="80000" y="100000"/>
                                    </p:animScale>
                                    <p:anim by="(#ppt_h/3+#ppt_w*0.1)" calcmode="lin" valueType="num">
                                      <p:cBhvr additive="sum">
                                        <p:cTn id="24" dur="200" decel="100000" autoRev="1" fill="hold">
                                          <p:stCondLst>
                                            <p:cond delay="600"/>
                                          </p:stCondLst>
                                        </p:cTn>
                                        <p:tgtEl>
                                          <p:spTgt spid="93799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94" grpId="0" animBg="1"/>
      <p:bldP spid="937995" grpId="0" animBg="1"/>
      <p:bldP spid="93799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9010" name="Rectangle 2"/>
          <p:cNvSpPr>
            <a:spLocks noChangeArrowheads="1"/>
          </p:cNvSpPr>
          <p:nvPr/>
        </p:nvSpPr>
        <p:spPr bwMode="auto">
          <a:xfrm>
            <a:off x="0" y="1524000"/>
            <a:ext cx="9144000" cy="0"/>
          </a:xfrm>
          <a:prstGeom prst="rect">
            <a:avLst/>
          </a:prstGeom>
          <a:noFill/>
          <a:ln w="9525" algn="ctr">
            <a:noFill/>
            <a:miter lim="800000"/>
            <a:headEnd/>
            <a:tailEnd/>
          </a:ln>
          <a:effectLst/>
        </p:spPr>
        <p:txBody>
          <a:bodyPr wrap="none" anchor="ctr">
            <a:spAutoFit/>
          </a:bodyPr>
          <a:lstStyle/>
          <a:p>
            <a:endParaRPr lang="en-US"/>
          </a:p>
        </p:txBody>
      </p:sp>
      <p:sp>
        <p:nvSpPr>
          <p:cNvPr id="939011" name="Rectangle 3"/>
          <p:cNvSpPr>
            <a:spLocks noChangeArrowheads="1"/>
          </p:cNvSpPr>
          <p:nvPr/>
        </p:nvSpPr>
        <p:spPr bwMode="auto">
          <a:xfrm>
            <a:off x="0" y="1466850"/>
            <a:ext cx="9144000" cy="0"/>
          </a:xfrm>
          <a:prstGeom prst="rect">
            <a:avLst/>
          </a:prstGeom>
          <a:noFill/>
          <a:ln w="9525" algn="ctr">
            <a:noFill/>
            <a:miter lim="800000"/>
            <a:headEnd/>
            <a:tailEnd/>
          </a:ln>
          <a:effectLst/>
        </p:spPr>
        <p:txBody>
          <a:bodyPr wrap="none" anchor="ctr">
            <a:spAutoFit/>
          </a:bodyPr>
          <a:lstStyle/>
          <a:p>
            <a:endParaRPr lang="en-US"/>
          </a:p>
        </p:txBody>
      </p:sp>
      <p:sp>
        <p:nvSpPr>
          <p:cNvPr id="939012" name="Rectangle 4"/>
          <p:cNvSpPr>
            <a:spLocks noChangeArrowheads="1"/>
          </p:cNvSpPr>
          <p:nvPr/>
        </p:nvSpPr>
        <p:spPr bwMode="auto">
          <a:xfrm>
            <a:off x="0" y="1490663"/>
            <a:ext cx="9144000" cy="0"/>
          </a:xfrm>
          <a:prstGeom prst="rect">
            <a:avLst/>
          </a:prstGeom>
          <a:noFill/>
          <a:ln w="9525" algn="ctr">
            <a:noFill/>
            <a:miter lim="800000"/>
            <a:headEnd/>
            <a:tailEnd/>
          </a:ln>
          <a:effectLst/>
        </p:spPr>
        <p:txBody>
          <a:bodyPr wrap="none" anchor="ctr">
            <a:spAutoFit/>
          </a:bodyPr>
          <a:lstStyle/>
          <a:p>
            <a:endParaRPr lang="en-US"/>
          </a:p>
        </p:txBody>
      </p:sp>
      <p:sp>
        <p:nvSpPr>
          <p:cNvPr id="939013" name="Rectangle 5"/>
          <p:cNvSpPr>
            <a:spLocks noChangeArrowheads="1"/>
          </p:cNvSpPr>
          <p:nvPr/>
        </p:nvSpPr>
        <p:spPr bwMode="auto">
          <a:xfrm>
            <a:off x="0" y="1428750"/>
            <a:ext cx="9144000" cy="0"/>
          </a:xfrm>
          <a:prstGeom prst="rect">
            <a:avLst/>
          </a:prstGeom>
          <a:noFill/>
          <a:ln w="9525" algn="ctr">
            <a:noFill/>
            <a:miter lim="800000"/>
            <a:headEnd/>
            <a:tailEnd/>
          </a:ln>
          <a:effectLst/>
        </p:spPr>
        <p:txBody>
          <a:bodyPr wrap="none" anchor="ctr">
            <a:spAutoFit/>
          </a:bodyPr>
          <a:lstStyle/>
          <a:p>
            <a:endParaRPr lang="en-US"/>
          </a:p>
        </p:txBody>
      </p:sp>
      <p:sp>
        <p:nvSpPr>
          <p:cNvPr id="939014" name="Rectangle 6"/>
          <p:cNvSpPr>
            <a:spLocks noChangeArrowheads="1"/>
          </p:cNvSpPr>
          <p:nvPr/>
        </p:nvSpPr>
        <p:spPr bwMode="auto">
          <a:xfrm>
            <a:off x="0" y="1433513"/>
            <a:ext cx="9144000" cy="0"/>
          </a:xfrm>
          <a:prstGeom prst="rect">
            <a:avLst/>
          </a:prstGeom>
          <a:noFill/>
          <a:ln w="9525" algn="ctr">
            <a:noFill/>
            <a:miter lim="800000"/>
            <a:headEnd/>
            <a:tailEnd/>
          </a:ln>
          <a:effectLst/>
        </p:spPr>
        <p:txBody>
          <a:bodyPr wrap="none" anchor="ctr">
            <a:spAutoFit/>
          </a:bodyPr>
          <a:lstStyle/>
          <a:p>
            <a:endParaRPr lang="en-US"/>
          </a:p>
        </p:txBody>
      </p:sp>
      <p:sp>
        <p:nvSpPr>
          <p:cNvPr id="939015" name="Rectangle 7"/>
          <p:cNvSpPr>
            <a:spLocks noChangeArrowheads="1"/>
          </p:cNvSpPr>
          <p:nvPr/>
        </p:nvSpPr>
        <p:spPr bwMode="auto">
          <a:xfrm>
            <a:off x="0" y="1162050"/>
            <a:ext cx="9144000" cy="0"/>
          </a:xfrm>
          <a:prstGeom prst="rect">
            <a:avLst/>
          </a:prstGeom>
          <a:noFill/>
          <a:ln w="9525" algn="ctr">
            <a:noFill/>
            <a:miter lim="800000"/>
            <a:headEnd/>
            <a:tailEnd/>
          </a:ln>
          <a:effectLst/>
        </p:spPr>
        <p:txBody>
          <a:bodyPr wrap="none" anchor="ctr">
            <a:spAutoFit/>
          </a:bodyPr>
          <a:lstStyle/>
          <a:p>
            <a:endParaRPr lang="en-US"/>
          </a:p>
        </p:txBody>
      </p:sp>
      <p:sp>
        <p:nvSpPr>
          <p:cNvPr id="939016" name="Rectangle 8"/>
          <p:cNvSpPr>
            <a:spLocks noChangeArrowheads="1"/>
          </p:cNvSpPr>
          <p:nvPr/>
        </p:nvSpPr>
        <p:spPr bwMode="auto">
          <a:xfrm>
            <a:off x="0" y="101441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939017" name="Object 9"/>
          <p:cNvGraphicFramePr>
            <a:graphicFrameLocks noChangeAspect="1"/>
          </p:cNvGraphicFramePr>
          <p:nvPr/>
        </p:nvGraphicFramePr>
        <p:xfrm>
          <a:off x="203200" y="242888"/>
          <a:ext cx="8697913" cy="6149975"/>
        </p:xfrm>
        <a:graphic>
          <a:graphicData uri="http://schemas.openxmlformats.org/presentationml/2006/ole">
            <mc:AlternateContent xmlns:mc="http://schemas.openxmlformats.org/markup-compatibility/2006">
              <mc:Choice xmlns:v="urn:schemas-microsoft-com:vml" Requires="v">
                <p:oleObj spid="_x0000_s1452036" name="Visio" r:id="rId4" imgW="6830616" imgH="4829651" progId="Visio.Drawing.11">
                  <p:embed/>
                </p:oleObj>
              </mc:Choice>
              <mc:Fallback>
                <p:oleObj name="Visio" r:id="rId4" imgW="6830616" imgH="4829651"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 y="242888"/>
                        <a:ext cx="8697913" cy="614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9018" name="AutoShape 10"/>
          <p:cNvSpPr>
            <a:spLocks/>
          </p:cNvSpPr>
          <p:nvPr/>
        </p:nvSpPr>
        <p:spPr bwMode="auto">
          <a:xfrm>
            <a:off x="3194050" y="265113"/>
            <a:ext cx="2138363" cy="488950"/>
          </a:xfrm>
          <a:prstGeom prst="borderCallout2">
            <a:avLst>
              <a:gd name="adj1" fmla="val 23375"/>
              <a:gd name="adj2" fmla="val 103565"/>
              <a:gd name="adj3" fmla="val 23375"/>
              <a:gd name="adj4" fmla="val 130218"/>
              <a:gd name="adj5" fmla="val 196102"/>
              <a:gd name="adj6" fmla="val 223310"/>
            </a:avLst>
          </a:prstGeom>
          <a:solidFill>
            <a:srgbClr val="EDEDF1"/>
          </a:solidFill>
          <a:ln w="38100" algn="ctr">
            <a:solidFill>
              <a:srgbClr val="FF3300"/>
            </a:solidFill>
            <a:miter lim="800000"/>
            <a:headEnd/>
            <a:tailEnd type="triangle" w="med" len="med"/>
          </a:ln>
          <a:effectLst/>
        </p:spPr>
        <p:txBody>
          <a:bodyPr/>
          <a:lstStyle/>
          <a:p>
            <a:pPr eaLnBrk="1" hangingPunct="1">
              <a:spcBef>
                <a:spcPct val="20000"/>
              </a:spcBef>
              <a:buClr>
                <a:schemeClr val="bg2"/>
              </a:buClr>
              <a:buFont typeface="Wingdings" pitchFamily="2" charset="2"/>
              <a:buNone/>
            </a:pPr>
            <a:r>
              <a:rPr lang="en-US" sz="900" b="0" dirty="0">
                <a:latin typeface="Arial Black" pitchFamily="34" charset="0"/>
              </a:rPr>
              <a:t>Step </a:t>
            </a:r>
            <a:r>
              <a:rPr lang="en-US" sz="900" b="0" dirty="0" smtClean="0">
                <a:latin typeface="Arial Black" pitchFamily="34" charset="0"/>
              </a:rPr>
              <a:t>5. </a:t>
            </a:r>
            <a:r>
              <a:rPr lang="en-US" sz="900" b="0" dirty="0">
                <a:latin typeface="Arial Black" pitchFamily="34" charset="0"/>
              </a:rPr>
              <a:t>Move injection cable to Aux 1 injection port and verify level.</a:t>
            </a:r>
          </a:p>
        </p:txBody>
      </p:sp>
      <p:sp>
        <p:nvSpPr>
          <p:cNvPr id="939019" name="AutoShape 11"/>
          <p:cNvSpPr>
            <a:spLocks/>
          </p:cNvSpPr>
          <p:nvPr/>
        </p:nvSpPr>
        <p:spPr bwMode="auto">
          <a:xfrm>
            <a:off x="3352800" y="6019800"/>
            <a:ext cx="2138363" cy="488950"/>
          </a:xfrm>
          <a:prstGeom prst="borderCallout2">
            <a:avLst>
              <a:gd name="adj1" fmla="val 23375"/>
              <a:gd name="adj2" fmla="val -3565"/>
              <a:gd name="adj3" fmla="val 23375"/>
              <a:gd name="adj4" fmla="val -5273"/>
              <a:gd name="adj5" fmla="val 11654"/>
              <a:gd name="adj6" fmla="val -58080"/>
            </a:avLst>
          </a:prstGeom>
          <a:solidFill>
            <a:srgbClr val="EDEDF1"/>
          </a:solidFill>
          <a:ln w="38100" algn="ctr">
            <a:solidFill>
              <a:srgbClr val="FF3300"/>
            </a:solidFill>
            <a:miter lim="800000"/>
            <a:headEnd/>
            <a:tailEnd type="triangle" w="med" len="med"/>
          </a:ln>
          <a:effectLst/>
        </p:spPr>
        <p:txBody>
          <a:bodyPr/>
          <a:lstStyle/>
          <a:p>
            <a:pPr eaLnBrk="1" hangingPunct="1">
              <a:spcBef>
                <a:spcPct val="20000"/>
              </a:spcBef>
              <a:buClr>
                <a:schemeClr val="bg2"/>
              </a:buClr>
              <a:buFont typeface="Wingdings" pitchFamily="2" charset="2"/>
              <a:buNone/>
            </a:pPr>
            <a:r>
              <a:rPr lang="en-US" sz="900" b="0" dirty="0">
                <a:latin typeface="Arial Black" pitchFamily="34" charset="0"/>
              </a:rPr>
              <a:t>Step </a:t>
            </a:r>
            <a:r>
              <a:rPr lang="en-US" sz="900" b="0" dirty="0" smtClean="0">
                <a:latin typeface="Arial Black" pitchFamily="34" charset="0"/>
              </a:rPr>
              <a:t>6. </a:t>
            </a:r>
            <a:r>
              <a:rPr lang="en-US" sz="900" b="0" dirty="0">
                <a:latin typeface="Arial Black" pitchFamily="34" charset="0"/>
              </a:rPr>
              <a:t>Move injection cable to Aux 2 injection port and verify level.</a:t>
            </a:r>
          </a:p>
        </p:txBody>
      </p:sp>
      <p:grpSp>
        <p:nvGrpSpPr>
          <p:cNvPr id="15" name="Group 14"/>
          <p:cNvGrpSpPr/>
          <p:nvPr/>
        </p:nvGrpSpPr>
        <p:grpSpPr>
          <a:xfrm>
            <a:off x="2362200" y="1524000"/>
            <a:ext cx="4191001" cy="4062411"/>
            <a:chOff x="2362200" y="1524000"/>
            <a:chExt cx="4191001" cy="4062411"/>
          </a:xfrm>
        </p:grpSpPr>
        <p:sp>
          <p:nvSpPr>
            <p:cNvPr id="939020" name="AutoShape 12"/>
            <p:cNvSpPr>
              <a:spLocks/>
            </p:cNvSpPr>
            <p:nvPr/>
          </p:nvSpPr>
          <p:spPr bwMode="auto">
            <a:xfrm>
              <a:off x="2362200" y="1524000"/>
              <a:ext cx="3176587" cy="1019176"/>
            </a:xfrm>
            <a:prstGeom prst="borderCallout2">
              <a:avLst>
                <a:gd name="adj1" fmla="val 8856"/>
                <a:gd name="adj2" fmla="val 102398"/>
                <a:gd name="adj3" fmla="val 8856"/>
                <a:gd name="adj4" fmla="val 113843"/>
                <a:gd name="adj5" fmla="val 118298"/>
                <a:gd name="adj6" fmla="val 159109"/>
              </a:avLst>
            </a:prstGeom>
            <a:solidFill>
              <a:srgbClr val="EDEDF1"/>
            </a:solidFill>
            <a:ln w="38100" algn="ctr">
              <a:solidFill>
                <a:srgbClr val="FF3300"/>
              </a:solidFill>
              <a:miter lim="800000"/>
              <a:headEnd/>
              <a:tailEnd type="triangle" w="med" len="med"/>
            </a:ln>
            <a:effectLst/>
          </p:spPr>
          <p:txBody>
            <a:bodyPr/>
            <a:lstStyle/>
            <a:p>
              <a:pPr eaLnBrk="1" hangingPunct="1">
                <a:spcBef>
                  <a:spcPct val="20000"/>
                </a:spcBef>
                <a:buClr>
                  <a:schemeClr val="bg2"/>
                </a:buClr>
                <a:buFont typeface="Wingdings" pitchFamily="2" charset="2"/>
                <a:buNone/>
              </a:pPr>
              <a:r>
                <a:rPr lang="en-US" sz="900" b="0" dirty="0">
                  <a:latin typeface="Arial Black" pitchFamily="34" charset="0"/>
                </a:rPr>
                <a:t>Step </a:t>
              </a:r>
              <a:r>
                <a:rPr lang="en-US" sz="900" b="0" dirty="0" smtClean="0">
                  <a:latin typeface="Arial Black" pitchFamily="34" charset="0"/>
                </a:rPr>
                <a:t>4. </a:t>
              </a:r>
              <a:r>
                <a:rPr lang="en-US" sz="900" b="0" dirty="0">
                  <a:latin typeface="Arial Black" pitchFamily="34" charset="0"/>
                </a:rPr>
                <a:t>Increase the reverse input pad on AUX I and Aux 2 ports to match the loss of a forward plug-in splitter (HGD ONLY)  or coupler if used. If a jumper is used the reverse pad would remain a zero or the design value when reverse conditioning is used.</a:t>
              </a:r>
            </a:p>
            <a:p>
              <a:pPr eaLnBrk="1" hangingPunct="1">
                <a:spcBef>
                  <a:spcPct val="20000"/>
                </a:spcBef>
                <a:buClr>
                  <a:schemeClr val="bg2"/>
                </a:buClr>
                <a:buFont typeface="Wingdings" pitchFamily="2" charset="2"/>
                <a:buNone/>
              </a:pPr>
              <a:endParaRPr lang="en-US" sz="900" b="0" dirty="0">
                <a:latin typeface="Arial Black" pitchFamily="34" charset="0"/>
              </a:endParaRPr>
            </a:p>
          </p:txBody>
        </p:sp>
        <p:sp>
          <p:nvSpPr>
            <p:cNvPr id="939021" name="Line 13"/>
            <p:cNvSpPr>
              <a:spLocks noChangeShapeType="1"/>
            </p:cNvSpPr>
            <p:nvPr/>
          </p:nvSpPr>
          <p:spPr bwMode="auto">
            <a:xfrm flipV="1">
              <a:off x="3279775" y="2057399"/>
              <a:ext cx="3273426" cy="3529012"/>
            </a:xfrm>
            <a:prstGeom prst="line">
              <a:avLst/>
            </a:prstGeom>
            <a:noFill/>
            <a:ln w="38100">
              <a:solidFill>
                <a:srgbClr val="FF3300"/>
              </a:solidFill>
              <a:round/>
              <a:headEnd type="triangle" w="med" len="med"/>
              <a:tailEnd/>
            </a:ln>
            <a:effectLst/>
          </p:spPr>
          <p:txBody>
            <a:bodyPr wrap="square">
              <a:spAutoFit/>
            </a:bodyPr>
            <a:lstStyle/>
            <a:p>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39018"/>
                                        </p:tgtEl>
                                        <p:attrNameLst>
                                          <p:attrName>style.visibility</p:attrName>
                                        </p:attrNameLst>
                                      </p:cBhvr>
                                      <p:to>
                                        <p:strVal val="visible"/>
                                      </p:to>
                                    </p:set>
                                    <p:animEffect transition="in" filter="fade">
                                      <p:cBhvr>
                                        <p:cTn id="25" dur="2000"/>
                                        <p:tgtEl>
                                          <p:spTgt spid="93901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39019"/>
                                        </p:tgtEl>
                                        <p:attrNameLst>
                                          <p:attrName>style.visibility</p:attrName>
                                        </p:attrNameLst>
                                      </p:cBhvr>
                                      <p:to>
                                        <p:strVal val="visible"/>
                                      </p:to>
                                    </p:set>
                                    <p:animEffect transition="in" filter="dissolve">
                                      <p:cBhvr>
                                        <p:cTn id="30" dur="500"/>
                                        <p:tgtEl>
                                          <p:spTgt spid="939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8" grpId="0" animBg="1"/>
      <p:bldP spid="93901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4130" name="Rectangle 2"/>
          <p:cNvSpPr>
            <a:spLocks noChangeArrowheads="1"/>
          </p:cNvSpPr>
          <p:nvPr/>
        </p:nvSpPr>
        <p:spPr bwMode="auto">
          <a:xfrm>
            <a:off x="0" y="1524000"/>
            <a:ext cx="9144000" cy="0"/>
          </a:xfrm>
          <a:prstGeom prst="rect">
            <a:avLst/>
          </a:prstGeom>
          <a:noFill/>
          <a:ln w="9525" algn="ctr">
            <a:noFill/>
            <a:miter lim="800000"/>
            <a:headEnd/>
            <a:tailEnd/>
          </a:ln>
          <a:effectLst/>
        </p:spPr>
        <p:txBody>
          <a:bodyPr wrap="none" anchor="ctr">
            <a:spAutoFit/>
          </a:bodyPr>
          <a:lstStyle/>
          <a:p>
            <a:endParaRPr lang="en-US"/>
          </a:p>
        </p:txBody>
      </p:sp>
      <p:sp>
        <p:nvSpPr>
          <p:cNvPr id="944131" name="Rectangle 3"/>
          <p:cNvSpPr>
            <a:spLocks noChangeArrowheads="1"/>
          </p:cNvSpPr>
          <p:nvPr/>
        </p:nvSpPr>
        <p:spPr bwMode="auto">
          <a:xfrm>
            <a:off x="0" y="1466850"/>
            <a:ext cx="9144000" cy="0"/>
          </a:xfrm>
          <a:prstGeom prst="rect">
            <a:avLst/>
          </a:prstGeom>
          <a:noFill/>
          <a:ln w="9525" algn="ctr">
            <a:noFill/>
            <a:miter lim="800000"/>
            <a:headEnd/>
            <a:tailEnd/>
          </a:ln>
          <a:effectLst/>
        </p:spPr>
        <p:txBody>
          <a:bodyPr wrap="none" anchor="ctr">
            <a:spAutoFit/>
          </a:bodyPr>
          <a:lstStyle/>
          <a:p>
            <a:endParaRPr lang="en-US"/>
          </a:p>
        </p:txBody>
      </p:sp>
      <p:sp>
        <p:nvSpPr>
          <p:cNvPr id="944132" name="Rectangle 4"/>
          <p:cNvSpPr>
            <a:spLocks noChangeArrowheads="1"/>
          </p:cNvSpPr>
          <p:nvPr/>
        </p:nvSpPr>
        <p:spPr bwMode="auto">
          <a:xfrm>
            <a:off x="0" y="1490663"/>
            <a:ext cx="9144000" cy="0"/>
          </a:xfrm>
          <a:prstGeom prst="rect">
            <a:avLst/>
          </a:prstGeom>
          <a:noFill/>
          <a:ln w="9525" algn="ctr">
            <a:noFill/>
            <a:miter lim="800000"/>
            <a:headEnd/>
            <a:tailEnd/>
          </a:ln>
          <a:effectLst/>
        </p:spPr>
        <p:txBody>
          <a:bodyPr wrap="none" anchor="ctr">
            <a:spAutoFit/>
          </a:bodyPr>
          <a:lstStyle/>
          <a:p>
            <a:endParaRPr lang="en-US"/>
          </a:p>
        </p:txBody>
      </p:sp>
      <p:sp>
        <p:nvSpPr>
          <p:cNvPr id="944133" name="Rectangle 5"/>
          <p:cNvSpPr>
            <a:spLocks noChangeArrowheads="1"/>
          </p:cNvSpPr>
          <p:nvPr/>
        </p:nvSpPr>
        <p:spPr bwMode="auto">
          <a:xfrm>
            <a:off x="0" y="1428750"/>
            <a:ext cx="9144000" cy="0"/>
          </a:xfrm>
          <a:prstGeom prst="rect">
            <a:avLst/>
          </a:prstGeom>
          <a:noFill/>
          <a:ln w="9525" algn="ctr">
            <a:noFill/>
            <a:miter lim="800000"/>
            <a:headEnd/>
            <a:tailEnd/>
          </a:ln>
          <a:effectLst/>
        </p:spPr>
        <p:txBody>
          <a:bodyPr wrap="none" anchor="ctr">
            <a:spAutoFit/>
          </a:bodyPr>
          <a:lstStyle/>
          <a:p>
            <a:endParaRPr lang="en-US"/>
          </a:p>
        </p:txBody>
      </p:sp>
      <p:sp>
        <p:nvSpPr>
          <p:cNvPr id="944134" name="Rectangle 6"/>
          <p:cNvSpPr>
            <a:spLocks noChangeArrowheads="1"/>
          </p:cNvSpPr>
          <p:nvPr/>
        </p:nvSpPr>
        <p:spPr bwMode="auto">
          <a:xfrm>
            <a:off x="0" y="1433513"/>
            <a:ext cx="9144000" cy="0"/>
          </a:xfrm>
          <a:prstGeom prst="rect">
            <a:avLst/>
          </a:prstGeom>
          <a:noFill/>
          <a:ln w="9525" algn="ctr">
            <a:noFill/>
            <a:miter lim="800000"/>
            <a:headEnd/>
            <a:tailEnd/>
          </a:ln>
          <a:effectLst/>
        </p:spPr>
        <p:txBody>
          <a:bodyPr wrap="none" anchor="ctr">
            <a:spAutoFit/>
          </a:bodyPr>
          <a:lstStyle/>
          <a:p>
            <a:endParaRPr lang="en-US"/>
          </a:p>
        </p:txBody>
      </p:sp>
      <p:sp>
        <p:nvSpPr>
          <p:cNvPr id="944135" name="Rectangle 7"/>
          <p:cNvSpPr>
            <a:spLocks noChangeArrowheads="1"/>
          </p:cNvSpPr>
          <p:nvPr/>
        </p:nvSpPr>
        <p:spPr bwMode="auto">
          <a:xfrm>
            <a:off x="0" y="1162050"/>
            <a:ext cx="9144000" cy="0"/>
          </a:xfrm>
          <a:prstGeom prst="rect">
            <a:avLst/>
          </a:prstGeom>
          <a:noFill/>
          <a:ln w="9525" algn="ctr">
            <a:noFill/>
            <a:miter lim="800000"/>
            <a:headEnd/>
            <a:tailEnd/>
          </a:ln>
          <a:effectLst/>
        </p:spPr>
        <p:txBody>
          <a:bodyPr wrap="none" anchor="ctr">
            <a:spAutoFit/>
          </a:bodyPr>
          <a:lstStyle/>
          <a:p>
            <a:endParaRPr lang="en-US"/>
          </a:p>
        </p:txBody>
      </p:sp>
      <p:sp>
        <p:nvSpPr>
          <p:cNvPr id="944136" name="Rectangle 8"/>
          <p:cNvSpPr>
            <a:spLocks noChangeArrowheads="1"/>
          </p:cNvSpPr>
          <p:nvPr/>
        </p:nvSpPr>
        <p:spPr bwMode="auto">
          <a:xfrm>
            <a:off x="0" y="1014413"/>
            <a:ext cx="9144000" cy="0"/>
          </a:xfrm>
          <a:prstGeom prst="rect">
            <a:avLst/>
          </a:prstGeom>
          <a:noFill/>
          <a:ln w="9525" algn="ctr">
            <a:noFill/>
            <a:miter lim="800000"/>
            <a:headEnd/>
            <a:tailEnd/>
          </a:ln>
          <a:effectLst/>
        </p:spPr>
        <p:txBody>
          <a:bodyPr wrap="none" anchor="ctr">
            <a:spAutoFit/>
          </a:bodyPr>
          <a:lstStyle/>
          <a:p>
            <a:endParaRPr lang="en-US"/>
          </a:p>
        </p:txBody>
      </p:sp>
      <p:sp>
        <p:nvSpPr>
          <p:cNvPr id="944137" name="Rectangle 9"/>
          <p:cNvSpPr>
            <a:spLocks noChangeArrowheads="1"/>
          </p:cNvSpPr>
          <p:nvPr/>
        </p:nvSpPr>
        <p:spPr bwMode="auto">
          <a:xfrm>
            <a:off x="0" y="11858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944138" name="Object 10"/>
          <p:cNvGraphicFramePr>
            <a:graphicFrameLocks noChangeAspect="1"/>
          </p:cNvGraphicFramePr>
          <p:nvPr/>
        </p:nvGraphicFramePr>
        <p:xfrm>
          <a:off x="214313" y="260350"/>
          <a:ext cx="8677275" cy="6010275"/>
        </p:xfrm>
        <a:graphic>
          <a:graphicData uri="http://schemas.openxmlformats.org/presentationml/2006/ole">
            <mc:AlternateContent xmlns:mc="http://schemas.openxmlformats.org/markup-compatibility/2006">
              <mc:Choice xmlns:v="urn:schemas-microsoft-com:vml" Requires="v">
                <p:oleObj spid="_x0000_s1453060" name="Visio" r:id="rId4" imgW="6474619" imgH="4485561" progId="Visio.Drawing.11">
                  <p:embed/>
                </p:oleObj>
              </mc:Choice>
              <mc:Fallback>
                <p:oleObj name="Visio" r:id="rId4" imgW="6474619" imgH="4485561"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260350"/>
                        <a:ext cx="8677275" cy="601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4139" name="AutoShape 11"/>
          <p:cNvSpPr>
            <a:spLocks/>
          </p:cNvSpPr>
          <p:nvPr/>
        </p:nvSpPr>
        <p:spPr bwMode="auto">
          <a:xfrm>
            <a:off x="2479675" y="3306762"/>
            <a:ext cx="2138363" cy="808037"/>
          </a:xfrm>
          <a:prstGeom prst="borderCallout2">
            <a:avLst>
              <a:gd name="adj1" fmla="val 15792"/>
              <a:gd name="adj2" fmla="val 103565"/>
              <a:gd name="adj3" fmla="val 15792"/>
              <a:gd name="adj4" fmla="val 133185"/>
              <a:gd name="adj5" fmla="val -252412"/>
              <a:gd name="adj6" fmla="val 236898"/>
            </a:avLst>
          </a:prstGeom>
          <a:solidFill>
            <a:srgbClr val="EDEDF1"/>
          </a:solidFill>
          <a:ln w="38100" algn="ctr">
            <a:solidFill>
              <a:srgbClr val="FF3300"/>
            </a:solidFill>
            <a:miter lim="800000"/>
            <a:headEnd/>
            <a:tailEnd type="triangle" w="med" len="med"/>
          </a:ln>
          <a:effectLst/>
        </p:spPr>
        <p:txBody>
          <a:bodyPr/>
          <a:lstStyle/>
          <a:p>
            <a:pPr eaLnBrk="1" hangingPunct="1">
              <a:spcBef>
                <a:spcPct val="20000"/>
              </a:spcBef>
              <a:buClr>
                <a:schemeClr val="bg2"/>
              </a:buClr>
              <a:buFont typeface="Wingdings" pitchFamily="2" charset="2"/>
              <a:buNone/>
            </a:pPr>
            <a:r>
              <a:rPr lang="en-US" sz="900" b="0" dirty="0">
                <a:latin typeface="Arial Black" pitchFamily="34" charset="0"/>
              </a:rPr>
              <a:t>Step 1. Inject </a:t>
            </a:r>
            <a:r>
              <a:rPr lang="en-US" sz="900" b="0" dirty="0" smtClean="0">
                <a:latin typeface="Arial Black" pitchFamily="34" charset="0"/>
              </a:rPr>
              <a:t>xx dBmV </a:t>
            </a:r>
            <a:r>
              <a:rPr lang="en-US" sz="900" b="0" dirty="0">
                <a:latin typeface="Arial Black" pitchFamily="34" charset="0"/>
              </a:rPr>
              <a:t>into the reverse injection test point (main forward output test point) to simulate </a:t>
            </a:r>
            <a:r>
              <a:rPr lang="en-US" sz="900" b="0" dirty="0" smtClean="0">
                <a:latin typeface="Arial Black" pitchFamily="34" charset="0"/>
              </a:rPr>
              <a:t>xx </a:t>
            </a:r>
            <a:r>
              <a:rPr lang="en-US" sz="900" b="0" dirty="0">
                <a:latin typeface="Arial Black" pitchFamily="34" charset="0"/>
              </a:rPr>
              <a:t>dBmV at the port.</a:t>
            </a:r>
            <a:endParaRPr lang="en-US" sz="900" dirty="0">
              <a:solidFill>
                <a:srgbClr val="000099"/>
              </a:solidFill>
              <a:latin typeface="Arial Black" pitchFamily="34" charset="0"/>
            </a:endParaRPr>
          </a:p>
        </p:txBody>
      </p:sp>
      <p:sp>
        <p:nvSpPr>
          <p:cNvPr id="944140" name="AutoShape 12"/>
          <p:cNvSpPr>
            <a:spLocks/>
          </p:cNvSpPr>
          <p:nvPr/>
        </p:nvSpPr>
        <p:spPr bwMode="auto">
          <a:xfrm>
            <a:off x="115888" y="6132513"/>
            <a:ext cx="2138362" cy="506412"/>
          </a:xfrm>
          <a:prstGeom prst="borderCallout2">
            <a:avLst>
              <a:gd name="adj1" fmla="val 22569"/>
              <a:gd name="adj2" fmla="val 103565"/>
              <a:gd name="adj3" fmla="val 22569"/>
              <a:gd name="adj4" fmla="val 109056"/>
              <a:gd name="adj5" fmla="val -111912"/>
              <a:gd name="adj6" fmla="val 128435"/>
            </a:avLst>
          </a:prstGeom>
          <a:solidFill>
            <a:srgbClr val="EDEDF1"/>
          </a:solidFill>
          <a:ln w="38100" algn="ctr">
            <a:solidFill>
              <a:srgbClr val="FF3300"/>
            </a:solidFill>
            <a:miter lim="800000"/>
            <a:headEnd/>
            <a:tailEnd type="triangle" w="med" len="med"/>
          </a:ln>
          <a:effectLst/>
        </p:spPr>
        <p:txBody>
          <a:bodyPr/>
          <a:lstStyle/>
          <a:p>
            <a:pPr eaLnBrk="1" hangingPunct="1">
              <a:spcBef>
                <a:spcPct val="20000"/>
              </a:spcBef>
              <a:buClr>
                <a:schemeClr val="bg2"/>
              </a:buClr>
              <a:buFont typeface="Wingdings" pitchFamily="2" charset="2"/>
              <a:buNone/>
            </a:pPr>
            <a:r>
              <a:rPr lang="en-US" sz="900" b="0">
                <a:latin typeface="Arial Black" pitchFamily="34" charset="0"/>
              </a:rPr>
              <a:t>Step 2. Adjust reverse output EQ for flat response at upstream amp.</a:t>
            </a:r>
            <a:endParaRPr lang="en-US" sz="900">
              <a:solidFill>
                <a:srgbClr val="000099"/>
              </a:solidFill>
              <a:latin typeface="Arial Black" pitchFamily="34" charset="0"/>
            </a:endParaRPr>
          </a:p>
        </p:txBody>
      </p:sp>
      <p:sp>
        <p:nvSpPr>
          <p:cNvPr id="944141" name="AutoShape 13"/>
          <p:cNvSpPr>
            <a:spLocks/>
          </p:cNvSpPr>
          <p:nvPr/>
        </p:nvSpPr>
        <p:spPr bwMode="auto">
          <a:xfrm>
            <a:off x="5362575" y="6083300"/>
            <a:ext cx="2503488" cy="619125"/>
          </a:xfrm>
          <a:prstGeom prst="borderCallout2">
            <a:avLst>
              <a:gd name="adj1" fmla="val 18463"/>
              <a:gd name="adj2" fmla="val -3042"/>
              <a:gd name="adj3" fmla="val 18463"/>
              <a:gd name="adj4" fmla="val -18898"/>
              <a:gd name="adj5" fmla="val -92565"/>
              <a:gd name="adj6" fmla="val -74319"/>
            </a:avLst>
          </a:prstGeom>
          <a:solidFill>
            <a:srgbClr val="EDEDF1"/>
          </a:solidFill>
          <a:ln w="38100" algn="ctr">
            <a:solidFill>
              <a:srgbClr val="FF3300"/>
            </a:solidFill>
            <a:miter lim="800000"/>
            <a:headEnd/>
            <a:tailEnd type="triangle" w="med" len="med"/>
          </a:ln>
          <a:effectLst/>
        </p:spPr>
        <p:txBody>
          <a:bodyPr/>
          <a:lstStyle/>
          <a:p>
            <a:pPr eaLnBrk="1" hangingPunct="1">
              <a:spcBef>
                <a:spcPct val="20000"/>
              </a:spcBef>
              <a:buClr>
                <a:schemeClr val="bg2"/>
              </a:buClr>
              <a:buFont typeface="Wingdings" pitchFamily="2" charset="2"/>
              <a:buNone/>
            </a:pPr>
            <a:r>
              <a:rPr lang="en-US" sz="900" b="0" dirty="0">
                <a:latin typeface="Arial Black" pitchFamily="34" charset="0"/>
              </a:rPr>
              <a:t>Step 3. Adjust reverse output pad to match the reference trace level</a:t>
            </a:r>
            <a:r>
              <a:rPr lang="en-US" sz="900" b="0" dirty="0" smtClean="0">
                <a:latin typeface="Arial Black" pitchFamily="34" charset="0"/>
              </a:rPr>
              <a:t>.</a:t>
            </a:r>
            <a:endParaRPr lang="en-US" sz="900" b="0" dirty="0">
              <a:latin typeface="Arial Black"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4139"/>
                                        </p:tgtEl>
                                        <p:attrNameLst>
                                          <p:attrName>style.visibility</p:attrName>
                                        </p:attrNameLst>
                                      </p:cBhvr>
                                      <p:to>
                                        <p:strVal val="visible"/>
                                      </p:to>
                                    </p:set>
                                    <p:anim calcmode="lin" valueType="num">
                                      <p:cBhvr additive="base">
                                        <p:cTn id="7" dur="500" fill="hold"/>
                                        <p:tgtEl>
                                          <p:spTgt spid="944139"/>
                                        </p:tgtEl>
                                        <p:attrNameLst>
                                          <p:attrName>ppt_x</p:attrName>
                                        </p:attrNameLst>
                                      </p:cBhvr>
                                      <p:tavLst>
                                        <p:tav tm="0">
                                          <p:val>
                                            <p:strVal val="#ppt_x"/>
                                          </p:val>
                                        </p:tav>
                                        <p:tav tm="100000">
                                          <p:val>
                                            <p:strVal val="#ppt_x"/>
                                          </p:val>
                                        </p:tav>
                                      </p:tavLst>
                                    </p:anim>
                                    <p:anim calcmode="lin" valueType="num">
                                      <p:cBhvr additive="base">
                                        <p:cTn id="8" dur="500" fill="hold"/>
                                        <p:tgtEl>
                                          <p:spTgt spid="9441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944140"/>
                                        </p:tgtEl>
                                        <p:attrNameLst>
                                          <p:attrName>style.visibility</p:attrName>
                                        </p:attrNameLst>
                                      </p:cBhvr>
                                      <p:to>
                                        <p:strVal val="visible"/>
                                      </p:to>
                                    </p:set>
                                    <p:anim from="(-#ppt_w/2)" to="(#ppt_x)" calcmode="lin" valueType="num">
                                      <p:cBhvr>
                                        <p:cTn id="13" dur="600" fill="hold">
                                          <p:stCondLst>
                                            <p:cond delay="0"/>
                                          </p:stCondLst>
                                        </p:cTn>
                                        <p:tgtEl>
                                          <p:spTgt spid="944140"/>
                                        </p:tgtEl>
                                        <p:attrNameLst>
                                          <p:attrName>ppt_x</p:attrName>
                                        </p:attrNameLst>
                                      </p:cBhvr>
                                    </p:anim>
                                    <p:anim from="0" to="-1.0" calcmode="lin" valueType="num">
                                      <p:cBhvr>
                                        <p:cTn id="14" dur="200" decel="50000" autoRev="1" fill="hold">
                                          <p:stCondLst>
                                            <p:cond delay="600"/>
                                          </p:stCondLst>
                                        </p:cTn>
                                        <p:tgtEl>
                                          <p:spTgt spid="944140"/>
                                        </p:tgtEl>
                                        <p:attrNameLst>
                                          <p:attrName>xshear</p:attrName>
                                        </p:attrNameLst>
                                      </p:cBhvr>
                                    </p:anim>
                                    <p:animScale>
                                      <p:cBhvr>
                                        <p:cTn id="15" dur="200" decel="100000" autoRev="1" fill="hold">
                                          <p:stCondLst>
                                            <p:cond delay="600"/>
                                          </p:stCondLst>
                                        </p:cTn>
                                        <p:tgtEl>
                                          <p:spTgt spid="944140"/>
                                        </p:tgtEl>
                                      </p:cBhvr>
                                      <p:from x="100000" y="100000"/>
                                      <p:to x="80000" y="100000"/>
                                    </p:animScale>
                                    <p:anim by="(#ppt_h/3+#ppt_w*0.1)" calcmode="lin" valueType="num">
                                      <p:cBhvr additive="sum">
                                        <p:cTn id="16" dur="200" decel="100000" autoRev="1" fill="hold">
                                          <p:stCondLst>
                                            <p:cond delay="600"/>
                                          </p:stCondLst>
                                        </p:cTn>
                                        <p:tgtEl>
                                          <p:spTgt spid="944140"/>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944141"/>
                                        </p:tgtEl>
                                        <p:attrNameLst>
                                          <p:attrName>style.visibility</p:attrName>
                                        </p:attrNameLst>
                                      </p:cBhvr>
                                      <p:to>
                                        <p:strVal val="visible"/>
                                      </p:to>
                                    </p:set>
                                    <p:anim from="(-#ppt_w/2)" to="(#ppt_x)" calcmode="lin" valueType="num">
                                      <p:cBhvr>
                                        <p:cTn id="19" dur="600" fill="hold">
                                          <p:stCondLst>
                                            <p:cond delay="0"/>
                                          </p:stCondLst>
                                        </p:cTn>
                                        <p:tgtEl>
                                          <p:spTgt spid="944141"/>
                                        </p:tgtEl>
                                        <p:attrNameLst>
                                          <p:attrName>ppt_x</p:attrName>
                                        </p:attrNameLst>
                                      </p:cBhvr>
                                    </p:anim>
                                    <p:anim from="0" to="-1.0" calcmode="lin" valueType="num">
                                      <p:cBhvr>
                                        <p:cTn id="20" dur="200" decel="50000" autoRev="1" fill="hold">
                                          <p:stCondLst>
                                            <p:cond delay="600"/>
                                          </p:stCondLst>
                                        </p:cTn>
                                        <p:tgtEl>
                                          <p:spTgt spid="944141"/>
                                        </p:tgtEl>
                                        <p:attrNameLst>
                                          <p:attrName>xshear</p:attrName>
                                        </p:attrNameLst>
                                      </p:cBhvr>
                                    </p:anim>
                                    <p:animScale>
                                      <p:cBhvr>
                                        <p:cTn id="21" dur="200" decel="100000" autoRev="1" fill="hold">
                                          <p:stCondLst>
                                            <p:cond delay="600"/>
                                          </p:stCondLst>
                                        </p:cTn>
                                        <p:tgtEl>
                                          <p:spTgt spid="944141"/>
                                        </p:tgtEl>
                                      </p:cBhvr>
                                      <p:from x="100000" y="100000"/>
                                      <p:to x="80000" y="100000"/>
                                    </p:animScale>
                                    <p:anim by="(#ppt_h/3+#ppt_w*0.1)" calcmode="lin" valueType="num">
                                      <p:cBhvr additive="sum">
                                        <p:cTn id="22" dur="200" decel="100000" autoRev="1" fill="hold">
                                          <p:stCondLst>
                                            <p:cond delay="600"/>
                                          </p:stCondLst>
                                        </p:cTn>
                                        <p:tgtEl>
                                          <p:spTgt spid="94414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9" grpId="0" animBg="1"/>
      <p:bldP spid="944140" grpId="0" animBg="1"/>
      <p:bldP spid="9441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2"/>
          <p:cNvSpPr>
            <a:spLocks noGrp="1"/>
          </p:cNvSpPr>
          <p:nvPr>
            <p:ph type="title"/>
          </p:nvPr>
        </p:nvSpPr>
        <p:spPr>
          <a:xfrm>
            <a:off x="1828800" y="1905000"/>
            <a:ext cx="5486400" cy="2514600"/>
          </a:xfrm>
        </p:spPr>
        <p:txBody>
          <a:bodyPr/>
          <a:lstStyle/>
          <a:p>
            <a:pPr algn="ctr"/>
            <a:r>
              <a:rPr lang="en-US" sz="3600" dirty="0" smtClean="0"/>
              <a:t>SO FAR SO GOOD?</a:t>
            </a:r>
            <a:br>
              <a:rPr lang="en-US" sz="3600" dirty="0" smtClean="0"/>
            </a:br>
            <a:r>
              <a:rPr lang="en-US" sz="3600" dirty="0" smtClean="0"/>
              <a:t/>
            </a:r>
            <a:br>
              <a:rPr lang="en-US" sz="3600" dirty="0" smtClean="0"/>
            </a:br>
            <a:r>
              <a:rPr lang="en-US" sz="3600" dirty="0" smtClean="0"/>
              <a:t> ANY QUESTIONS?</a:t>
            </a:r>
          </a:p>
        </p:txBody>
      </p:sp>
      <p:pic>
        <p:nvPicPr>
          <p:cNvPr id="45058" name="Picture 2" descr="C:\Documents and Settings\eichenf\Local Settings\Temporary Internet Files\Content.IE5\E5O9EZ4V\MCj04244660000[1].wmf"/>
          <p:cNvPicPr>
            <a:picLocks noChangeAspect="1" noChangeArrowheads="1"/>
          </p:cNvPicPr>
          <p:nvPr/>
        </p:nvPicPr>
        <p:blipFill>
          <a:blip r:embed="rId3" cstate="print"/>
          <a:srcRect/>
          <a:stretch>
            <a:fillRect/>
          </a:stretch>
        </p:blipFill>
        <p:spPr bwMode="auto">
          <a:xfrm>
            <a:off x="3581400" y="304800"/>
            <a:ext cx="1974850" cy="1698625"/>
          </a:xfrm>
          <a:prstGeom prst="rect">
            <a:avLst/>
          </a:prstGeom>
          <a:noFill/>
          <a:ln w="9525">
            <a:noFill/>
            <a:miter lim="800000"/>
            <a:headEnd/>
            <a:tailEnd/>
          </a:ln>
        </p:spPr>
      </p:pic>
      <p:pic>
        <p:nvPicPr>
          <p:cNvPr id="45059" name="Picture 3" descr="C:\Documents and Settings\eichenf\Local Settings\Temporary Internet Files\Content.IE5\IB6743WB\MCj04344110000[1].wmf"/>
          <p:cNvPicPr>
            <a:picLocks noChangeAspect="1" noChangeArrowheads="1"/>
          </p:cNvPicPr>
          <p:nvPr/>
        </p:nvPicPr>
        <p:blipFill>
          <a:blip r:embed="rId4" cstate="print"/>
          <a:srcRect/>
          <a:stretch>
            <a:fillRect/>
          </a:stretch>
        </p:blipFill>
        <p:spPr bwMode="auto">
          <a:xfrm>
            <a:off x="3581400" y="4343400"/>
            <a:ext cx="1625600" cy="1828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2"/>
          <p:cNvSpPr>
            <a:spLocks noGrp="1"/>
          </p:cNvSpPr>
          <p:nvPr>
            <p:ph type="title"/>
          </p:nvPr>
        </p:nvSpPr>
        <p:spPr/>
        <p:txBody>
          <a:bodyPr/>
          <a:lstStyle/>
          <a:p>
            <a:r>
              <a:rPr lang="en-US" smtClean="0"/>
              <a:t>Return Path Optical Transport</a:t>
            </a:r>
          </a:p>
        </p:txBody>
      </p:sp>
      <p:sp>
        <p:nvSpPr>
          <p:cNvPr id="47106" name="Content Placeholder 6"/>
          <p:cNvSpPr>
            <a:spLocks noGrp="1"/>
          </p:cNvSpPr>
          <p:nvPr>
            <p:ph sz="half" idx="1"/>
          </p:nvPr>
        </p:nvSpPr>
        <p:spPr/>
        <p:txBody>
          <a:bodyPr/>
          <a:lstStyle/>
          <a:p>
            <a:pPr>
              <a:buFont typeface="Arial" pitchFamily="34" charset="0"/>
              <a:buChar char="•"/>
            </a:pPr>
            <a:r>
              <a:rPr lang="en-US" sz="1600" smtClean="0"/>
              <a:t>Begins at the INPUT to the Node</a:t>
            </a:r>
          </a:p>
          <a:p>
            <a:pPr>
              <a:buFont typeface="Arial" pitchFamily="34" charset="0"/>
              <a:buChar char="•"/>
            </a:pPr>
            <a:r>
              <a:rPr lang="en-US" sz="1600" smtClean="0"/>
              <a:t>Ends at the OUTPUT of the return receiver</a:t>
            </a:r>
          </a:p>
          <a:p>
            <a:pPr>
              <a:buFont typeface="Arial" pitchFamily="34" charset="0"/>
              <a:buChar char="•"/>
            </a:pPr>
            <a:r>
              <a:rPr lang="en-US" sz="1600" smtClean="0"/>
              <a:t>Can have the greatest effect on the SNR (MER) of the return path</a:t>
            </a:r>
          </a:p>
          <a:p>
            <a:pPr>
              <a:buFont typeface="Arial" pitchFamily="34" charset="0"/>
              <a:buChar char="•"/>
            </a:pPr>
            <a:r>
              <a:rPr lang="en-US" sz="1600" smtClean="0"/>
              <a:t>Most misunderstood and incorrectly setup portion of the return path</a:t>
            </a:r>
          </a:p>
          <a:p>
            <a:pPr>
              <a:buFont typeface="Arial" pitchFamily="34" charset="0"/>
              <a:buChar char="•"/>
            </a:pPr>
            <a:r>
              <a:rPr lang="en-US" sz="1600" smtClean="0"/>
              <a:t>Must be OPTIMIZED for the current or future channel load.</a:t>
            </a:r>
          </a:p>
          <a:p>
            <a:r>
              <a:rPr lang="en-US" sz="1600" smtClean="0"/>
              <a:t>Is not part of the unity gain of the return path</a:t>
            </a:r>
          </a:p>
          <a:p>
            <a:r>
              <a:rPr lang="en-US" sz="1600" smtClean="0"/>
              <a:t>Must be treated separately and specifically.</a:t>
            </a:r>
          </a:p>
          <a:p>
            <a:r>
              <a:rPr lang="en-US" sz="1600" smtClean="0"/>
              <a:t>Setup Return Laser/Node Specific</a:t>
            </a:r>
          </a:p>
          <a:p>
            <a:r>
              <a:rPr lang="en-US" sz="1600" smtClean="0"/>
              <a:t>Requires cooperation between Field and Headend Personnel</a:t>
            </a:r>
          </a:p>
          <a:p>
            <a:endParaRPr lang="en-US" sz="1600" smtClean="0"/>
          </a:p>
          <a:p>
            <a:endParaRPr lang="en-US" sz="1600" smtClean="0"/>
          </a:p>
        </p:txBody>
      </p:sp>
      <p:pic>
        <p:nvPicPr>
          <p:cNvPr id="47107" name="Picture 1"/>
          <p:cNvPicPr>
            <a:picLocks noGrp="1" noChangeAspect="1" noChangeArrowheads="1"/>
          </p:cNvPicPr>
          <p:nvPr>
            <p:ph sz="quarter" idx="2"/>
          </p:nvPr>
        </p:nvPicPr>
        <p:blipFill>
          <a:blip r:embed="rId3" cstate="print"/>
          <a:stretch>
            <a:fillRect/>
          </a:stretch>
        </p:blipFill>
        <p:spPr>
          <a:xfrm>
            <a:off x="4945063" y="1557338"/>
            <a:ext cx="3178174" cy="2344737"/>
          </a:xfrm>
        </p:spPr>
      </p:pic>
      <p:pic>
        <p:nvPicPr>
          <p:cNvPr id="47109" name="Picture 1"/>
          <p:cNvPicPr>
            <a:picLocks noChangeAspect="1" noChangeArrowheads="1"/>
          </p:cNvPicPr>
          <p:nvPr/>
        </p:nvPicPr>
        <p:blipFill>
          <a:blip r:embed="rId4" cstate="print"/>
          <a:srcRect/>
          <a:stretch>
            <a:fillRect/>
          </a:stretch>
        </p:blipFill>
        <p:spPr bwMode="auto">
          <a:xfrm>
            <a:off x="4343400" y="1524000"/>
            <a:ext cx="4660900" cy="121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normAutofit fontScale="90000"/>
          </a:bodyPr>
          <a:lstStyle/>
          <a:p>
            <a:r>
              <a:rPr lang="en-US" dirty="0" smtClean="0"/>
              <a:t>Return Path Familiarization &amp; Node Return Laser Setup</a:t>
            </a:r>
          </a:p>
        </p:txBody>
      </p:sp>
      <p:sp>
        <p:nvSpPr>
          <p:cNvPr id="22530" name="Content Placeholder 6"/>
          <p:cNvSpPr>
            <a:spLocks noGrp="1"/>
          </p:cNvSpPr>
          <p:nvPr>
            <p:ph sz="quarter" idx="1"/>
          </p:nvPr>
        </p:nvSpPr>
        <p:spPr>
          <a:xfrm>
            <a:off x="655638" y="1762125"/>
            <a:ext cx="7940675" cy="3571875"/>
          </a:xfrm>
        </p:spPr>
        <p:txBody>
          <a:bodyPr>
            <a:normAutofit fontScale="85000" lnSpcReduction="20000"/>
          </a:bodyPr>
          <a:lstStyle/>
          <a:p>
            <a:r>
              <a:rPr lang="en-US" sz="2000" dirty="0" smtClean="0"/>
              <a:t>CATV Network Overview</a:t>
            </a:r>
          </a:p>
          <a:p>
            <a:r>
              <a:rPr lang="en-US" sz="2000" dirty="0" smtClean="0"/>
              <a:t>Coaxial Network (RF Distribution)</a:t>
            </a:r>
          </a:p>
          <a:p>
            <a:pPr lvl="1" indent="0"/>
            <a:r>
              <a:rPr lang="en-US" sz="1800" dirty="0" smtClean="0"/>
              <a:t>Unity Gain</a:t>
            </a:r>
          </a:p>
          <a:p>
            <a:pPr lvl="1" indent="0"/>
            <a:r>
              <a:rPr lang="en-US" sz="1800" dirty="0" smtClean="0"/>
              <a:t>Input Levels to Actives</a:t>
            </a:r>
          </a:p>
          <a:p>
            <a:r>
              <a:rPr lang="en-US" sz="2000" dirty="0" smtClean="0"/>
              <a:t>Fiber Network (Laser/Node/Receiver)</a:t>
            </a:r>
          </a:p>
          <a:p>
            <a:pPr lvl="1" indent="0"/>
            <a:r>
              <a:rPr lang="en-US" sz="1800" dirty="0" smtClean="0"/>
              <a:t>NPR</a:t>
            </a:r>
          </a:p>
          <a:p>
            <a:pPr lvl="1" indent="0"/>
            <a:r>
              <a:rPr lang="en-US" sz="1800" dirty="0" smtClean="0"/>
              <a:t>Return Laser Setup</a:t>
            </a:r>
          </a:p>
          <a:p>
            <a:r>
              <a:rPr lang="en-US" sz="2000" dirty="0" smtClean="0"/>
              <a:t>Headend Distribution Network</a:t>
            </a:r>
          </a:p>
          <a:p>
            <a:pPr lvl="1" indent="0"/>
            <a:r>
              <a:rPr lang="en-US" sz="1800" dirty="0" smtClean="0"/>
              <a:t>Return Receiver Setup</a:t>
            </a:r>
          </a:p>
          <a:p>
            <a:pPr lvl="1" indent="0"/>
            <a:r>
              <a:rPr lang="en-US" sz="1800" dirty="0" smtClean="0"/>
              <a:t>Combining Losses</a:t>
            </a:r>
          </a:p>
          <a:p>
            <a:r>
              <a:rPr lang="en-US" sz="2200" dirty="0" smtClean="0"/>
              <a:t>The X Level</a:t>
            </a:r>
          </a:p>
          <a:p>
            <a:r>
              <a:rPr lang="en-US" sz="2000" dirty="0" smtClean="0"/>
              <a:t>Network Troubleshooting</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612648" y="152400"/>
            <a:ext cx="8153400" cy="990600"/>
          </a:xfrm>
        </p:spPr>
        <p:txBody>
          <a:bodyPr>
            <a:normAutofit fontScale="90000"/>
          </a:bodyPr>
          <a:lstStyle/>
          <a:p>
            <a:r>
              <a:rPr lang="en-US" dirty="0" smtClean="0"/>
              <a:t>3 Steps to Setting up the Return Path Optical Transport</a:t>
            </a:r>
          </a:p>
        </p:txBody>
      </p:sp>
      <p:sp>
        <p:nvSpPr>
          <p:cNvPr id="49154" name="Rectangle 3"/>
          <p:cNvSpPr>
            <a:spLocks noGrp="1" noChangeArrowheads="1"/>
          </p:cNvSpPr>
          <p:nvPr>
            <p:ph sz="quarter" idx="1"/>
          </p:nvPr>
        </p:nvSpPr>
        <p:spPr>
          <a:xfrm>
            <a:off x="655638" y="1752600"/>
            <a:ext cx="7940675" cy="4495800"/>
          </a:xfrm>
        </p:spPr>
        <p:txBody>
          <a:bodyPr/>
          <a:lstStyle/>
          <a:p>
            <a:pPr marL="457200" indent="-457200">
              <a:buFont typeface="Arial" pitchFamily="34" charset="0"/>
              <a:buAutoNum type="arabicPeriod"/>
            </a:pPr>
            <a:r>
              <a:rPr lang="en-US" sz="2000" dirty="0" smtClean="0"/>
              <a:t>Have Vendor Determine the Return Path Transmitter “Setup Window” for each node or return laser type in your system</a:t>
            </a:r>
          </a:p>
          <a:p>
            <a:pPr marL="1031875" lvl="1" indent="-457200">
              <a:buFont typeface="Arial" pitchFamily="34" charset="0"/>
              <a:buChar char="•"/>
            </a:pPr>
            <a:r>
              <a:rPr lang="en-US" sz="1800" dirty="0" smtClean="0"/>
              <a:t>Must use same setup for all common nodes/transmitters</a:t>
            </a:r>
          </a:p>
          <a:p>
            <a:pPr marL="457200" indent="-457200">
              <a:buFont typeface="Arial" pitchFamily="34" charset="0"/>
              <a:buAutoNum type="arabicPeriod"/>
            </a:pPr>
            <a:r>
              <a:rPr lang="en-US" sz="2000" dirty="0" smtClean="0"/>
              <a:t>Set the input level to the Return Transmitter</a:t>
            </a:r>
          </a:p>
          <a:p>
            <a:pPr marL="1031875" lvl="1" indent="-457200">
              <a:buFont typeface="Arial" pitchFamily="34" charset="0"/>
              <a:buChar char="•"/>
            </a:pPr>
            <a:r>
              <a:rPr lang="en-US" sz="1800" dirty="0" smtClean="0"/>
              <a:t>Set levels using telemetry and recommended attenuation to the transmitter</a:t>
            </a:r>
          </a:p>
          <a:p>
            <a:pPr marL="1031875" lvl="1" indent="-457200">
              <a:buFont typeface="Arial" pitchFamily="34" charset="0"/>
              <a:buChar char="•"/>
            </a:pPr>
            <a:r>
              <a:rPr lang="en-US" sz="1800" dirty="0" smtClean="0"/>
              <a:t>Understand NPR</a:t>
            </a:r>
          </a:p>
          <a:p>
            <a:pPr marL="457200" indent="-457200">
              <a:buFont typeface="Arial" pitchFamily="34" charset="0"/>
              <a:buAutoNum type="arabicPeriod"/>
            </a:pPr>
            <a:r>
              <a:rPr lang="en-US" sz="2000" dirty="0" smtClean="0"/>
              <a:t>Return Receiver Setup – It is an INTEGRAL part of the link!</a:t>
            </a:r>
          </a:p>
          <a:p>
            <a:pPr marL="1031875" lvl="1" indent="-457200">
              <a:buFont typeface="Arial" pitchFamily="34" charset="0"/>
              <a:buChar char="•"/>
            </a:pPr>
            <a:r>
              <a:rPr lang="en-US" sz="1800" dirty="0" smtClean="0"/>
              <a:t>Using the injected telemetry signal ensure the return receiver is “optimized”</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mtClean="0"/>
              <a:t>Setting the Transmitter “Window”</a:t>
            </a:r>
          </a:p>
        </p:txBody>
      </p:sp>
      <p:sp>
        <p:nvSpPr>
          <p:cNvPr id="51202" name="Rectangle 3"/>
          <p:cNvSpPr>
            <a:spLocks noGrp="1" noChangeArrowheads="1"/>
          </p:cNvSpPr>
          <p:nvPr>
            <p:ph type="body" sz="half" idx="1"/>
          </p:nvPr>
        </p:nvSpPr>
        <p:spPr>
          <a:xfrm>
            <a:off x="609600" y="1709737"/>
            <a:ext cx="5105400" cy="4843463"/>
          </a:xfrm>
        </p:spPr>
        <p:txBody>
          <a:bodyPr/>
          <a:lstStyle/>
          <a:p>
            <a:r>
              <a:rPr lang="en-US" sz="1800" dirty="0" smtClean="0"/>
              <a:t>In general, RF input levels into a return laser determine the CNR of the return path.</a:t>
            </a:r>
          </a:p>
          <a:p>
            <a:pPr marL="457200" lvl="1" indent="117475"/>
            <a:r>
              <a:rPr lang="en-US" sz="1600" dirty="0" smtClean="0"/>
              <a:t>Higher input – better CNR</a:t>
            </a:r>
          </a:p>
          <a:p>
            <a:pPr marL="457200" lvl="1" indent="117475"/>
            <a:r>
              <a:rPr lang="en-US" sz="1600" dirty="0" smtClean="0"/>
              <a:t>Lower input – worse CNR</a:t>
            </a:r>
          </a:p>
          <a:p>
            <a:r>
              <a:rPr lang="en-US" sz="1800" dirty="0" smtClean="0"/>
              <a:t>Too much level and the laser ‘clips’.</a:t>
            </a:r>
          </a:p>
          <a:p>
            <a:r>
              <a:rPr lang="en-US" sz="1800" dirty="0" smtClean="0"/>
              <a:t>Too little level and the noise performance is inadequate</a:t>
            </a:r>
          </a:p>
          <a:p>
            <a:r>
              <a:rPr lang="en-US" sz="1800" dirty="0" smtClean="0"/>
              <a:t>Must find a balance, or, “set the window” the return laser must operate in</a:t>
            </a:r>
          </a:p>
          <a:p>
            <a:pPr marL="457200" lvl="1" indent="117475"/>
            <a:r>
              <a:rPr lang="en-US" sz="1600" dirty="0" smtClean="0"/>
              <a:t>Not only with one carrier but all the energy that in in the return path.</a:t>
            </a:r>
          </a:p>
          <a:p>
            <a:pPr marL="457200" lvl="1" indent="117475"/>
            <a:r>
              <a:rPr lang="en-US" sz="1600" dirty="0" smtClean="0"/>
              <a:t>The return laser does not see only one or two carriers it ‘sees’ the all of the energy (carriers, noise, ingress, etc.) that in on the return path that is sent to it.</a:t>
            </a:r>
          </a:p>
        </p:txBody>
      </p:sp>
      <p:pic>
        <p:nvPicPr>
          <p:cNvPr id="51203" name="Picture 4" descr="MCj03542770000[1]"/>
          <p:cNvPicPr>
            <a:picLocks noGrp="1" noChangeAspect="1" noChangeArrowheads="1"/>
          </p:cNvPicPr>
          <p:nvPr>
            <p:ph sz="half" idx="2"/>
          </p:nvPr>
        </p:nvPicPr>
        <p:blipFill>
          <a:blip r:embed="rId3" cstate="print"/>
          <a:stretch>
            <a:fillRect/>
          </a:stretch>
        </p:blipFill>
        <p:spPr>
          <a:xfrm>
            <a:off x="6096000" y="2514600"/>
            <a:ext cx="2534970" cy="2530444"/>
          </a:xfr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p:cNvPicPr>
            <a:picLocks noChangeAspect="1" noChangeArrowheads="1"/>
          </p:cNvPicPr>
          <p:nvPr/>
        </p:nvPicPr>
        <p:blipFill>
          <a:blip r:embed="rId3" cstate="print"/>
          <a:srcRect/>
          <a:stretch>
            <a:fillRect/>
          </a:stretch>
        </p:blipFill>
        <p:spPr bwMode="auto">
          <a:xfrm>
            <a:off x="1219200" y="3962400"/>
            <a:ext cx="6705600" cy="2694709"/>
          </a:xfrm>
          <a:prstGeom prst="rect">
            <a:avLst/>
          </a:prstGeom>
          <a:noFill/>
          <a:ln w="9525">
            <a:noFill/>
            <a:miter lim="800000"/>
            <a:headEnd/>
            <a:tailEnd/>
          </a:ln>
          <a:effectLst/>
        </p:spPr>
      </p:pic>
      <p:sp>
        <p:nvSpPr>
          <p:cNvPr id="53250" name="Rectangle 2"/>
          <p:cNvSpPr>
            <a:spLocks noGrp="1" noChangeArrowheads="1"/>
          </p:cNvSpPr>
          <p:nvPr>
            <p:ph type="title"/>
          </p:nvPr>
        </p:nvSpPr>
        <p:spPr/>
        <p:txBody>
          <a:bodyPr/>
          <a:lstStyle/>
          <a:p>
            <a:r>
              <a:rPr lang="en-US" smtClean="0"/>
              <a:t>What is NPR?</a:t>
            </a:r>
          </a:p>
        </p:txBody>
      </p:sp>
      <p:sp>
        <p:nvSpPr>
          <p:cNvPr id="53251" name="Rectangle 3"/>
          <p:cNvSpPr>
            <a:spLocks noGrp="1" noChangeArrowheads="1"/>
          </p:cNvSpPr>
          <p:nvPr>
            <p:ph sz="quarter" idx="1"/>
          </p:nvPr>
        </p:nvSpPr>
        <p:spPr>
          <a:xfrm>
            <a:off x="609600" y="1574800"/>
            <a:ext cx="8077200" cy="2463800"/>
          </a:xfrm>
        </p:spPr>
        <p:txBody>
          <a:bodyPr>
            <a:normAutofit fontScale="92500" lnSpcReduction="20000"/>
          </a:bodyPr>
          <a:lstStyle/>
          <a:p>
            <a:r>
              <a:rPr lang="en-US" dirty="0" smtClean="0"/>
              <a:t>NPR = </a:t>
            </a:r>
            <a:r>
              <a:rPr lang="en-US" dirty="0" smtClean="0">
                <a:solidFill>
                  <a:srgbClr val="FF0000"/>
                </a:solidFill>
              </a:rPr>
              <a:t>N</a:t>
            </a:r>
            <a:r>
              <a:rPr lang="en-US" dirty="0" smtClean="0"/>
              <a:t>oise </a:t>
            </a:r>
            <a:r>
              <a:rPr lang="en-US" dirty="0" smtClean="0">
                <a:solidFill>
                  <a:srgbClr val="FF0000"/>
                </a:solidFill>
              </a:rPr>
              <a:t>P</a:t>
            </a:r>
            <a:r>
              <a:rPr lang="en-US" dirty="0" smtClean="0"/>
              <a:t>ower </a:t>
            </a:r>
            <a:r>
              <a:rPr lang="en-US" dirty="0" smtClean="0">
                <a:solidFill>
                  <a:srgbClr val="FF0000"/>
                </a:solidFill>
              </a:rPr>
              <a:t>R</a:t>
            </a:r>
            <a:r>
              <a:rPr lang="en-US" dirty="0" smtClean="0"/>
              <a:t>atio</a:t>
            </a:r>
            <a:endParaRPr lang="en-US" i="1" dirty="0" smtClean="0"/>
          </a:p>
          <a:p>
            <a:r>
              <a:rPr lang="en-US" dirty="0" smtClean="0"/>
              <a:t>NPR is a means of easily characterizing an optical link’s linearity and noise contribution</a:t>
            </a:r>
          </a:p>
          <a:p>
            <a:r>
              <a:rPr lang="en-US" dirty="0" smtClean="0"/>
              <a:t>NPR and CNR are related; not the same…but close</a:t>
            </a:r>
          </a:p>
          <a:p>
            <a:r>
              <a:rPr lang="en-US" dirty="0" smtClean="0"/>
              <a:t>NPR is measured by a test setup as demonstrated below.</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Grp="1" noChangeArrowheads="1"/>
          </p:cNvSpPr>
          <p:nvPr>
            <p:ph type="title"/>
          </p:nvPr>
        </p:nvSpPr>
        <p:spPr/>
        <p:txBody>
          <a:bodyPr/>
          <a:lstStyle/>
          <a:p>
            <a:r>
              <a:rPr lang="en-US" altLang="en-US" smtClean="0"/>
              <a:t>Noise Power Ratio (NPR)</a:t>
            </a:r>
          </a:p>
        </p:txBody>
      </p:sp>
      <p:sp>
        <p:nvSpPr>
          <p:cNvPr id="8195" name="Rectangle 9"/>
          <p:cNvSpPr>
            <a:spLocks noGrp="1" noChangeArrowheads="1"/>
          </p:cNvSpPr>
          <p:nvPr>
            <p:ph type="body" idx="1"/>
          </p:nvPr>
        </p:nvSpPr>
        <p:spPr/>
        <p:txBody>
          <a:bodyPr/>
          <a:lstStyle/>
          <a:p>
            <a:pPr marL="339725" indent="-339725"/>
            <a:r>
              <a:rPr lang="en-US" altLang="en-US" smtClean="0"/>
              <a:t>Plot the ratio of signal to noise plus intermodulation (S/{N+I}) versus input level.</a:t>
            </a:r>
          </a:p>
          <a:p>
            <a:pPr marL="339725" indent="-339725"/>
            <a:endParaRPr lang="en-US" altLang="en-US" smtClean="0"/>
          </a:p>
          <a:p>
            <a:pPr marL="339725" indent="-339725"/>
            <a:r>
              <a:rPr lang="en-US" altLang="en-US" smtClean="0"/>
              <a:t>Dynamic range at a given signal to noise plus intermodulation (S/{N+I}) defines the immunity to ingress.</a:t>
            </a:r>
          </a:p>
          <a:p>
            <a:pPr marL="339725" indent="-339725"/>
            <a:endParaRPr lang="en-US" altLang="en-US" smtClean="0"/>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1189038" y="2320925"/>
            <a:ext cx="6864350" cy="4302125"/>
            <a:chOff x="749" y="1168"/>
            <a:chExt cx="4324" cy="2710"/>
          </a:xfrm>
        </p:grpSpPr>
        <p:sp>
          <p:nvSpPr>
            <p:cNvPr id="9220" name="Line 3"/>
            <p:cNvSpPr>
              <a:spLocks noChangeShapeType="1"/>
            </p:cNvSpPr>
            <p:nvPr/>
          </p:nvSpPr>
          <p:spPr bwMode="auto">
            <a:xfrm>
              <a:off x="1128" y="1512"/>
              <a:ext cx="0" cy="1870"/>
            </a:xfrm>
            <a:prstGeom prst="line">
              <a:avLst/>
            </a:prstGeom>
            <a:noFill/>
            <a:ln w="12700">
              <a:solidFill>
                <a:schemeClr val="tx1"/>
              </a:solidFill>
              <a:round/>
              <a:headEnd/>
              <a:tailEnd/>
            </a:ln>
          </p:spPr>
          <p:txBody>
            <a:bodyPr wrap="none" anchor="ctr"/>
            <a:lstStyle/>
            <a:p>
              <a:endParaRPr lang="en-US"/>
            </a:p>
          </p:txBody>
        </p:sp>
        <p:sp>
          <p:nvSpPr>
            <p:cNvPr id="9221" name="Line 4"/>
            <p:cNvSpPr>
              <a:spLocks noChangeShapeType="1"/>
            </p:cNvSpPr>
            <p:nvPr/>
          </p:nvSpPr>
          <p:spPr bwMode="auto">
            <a:xfrm>
              <a:off x="1128" y="3382"/>
              <a:ext cx="3907" cy="0"/>
            </a:xfrm>
            <a:prstGeom prst="line">
              <a:avLst/>
            </a:prstGeom>
            <a:noFill/>
            <a:ln w="12700">
              <a:solidFill>
                <a:schemeClr val="tx1"/>
              </a:solidFill>
              <a:round/>
              <a:headEnd/>
              <a:tailEnd/>
            </a:ln>
          </p:spPr>
          <p:txBody>
            <a:bodyPr wrap="none" anchor="ctr"/>
            <a:lstStyle/>
            <a:p>
              <a:endParaRPr lang="en-US"/>
            </a:p>
          </p:txBody>
        </p:sp>
        <p:sp>
          <p:nvSpPr>
            <p:cNvPr id="9222" name="Text Box 5"/>
            <p:cNvSpPr txBox="1">
              <a:spLocks noChangeArrowheads="1"/>
            </p:cNvSpPr>
            <p:nvPr/>
          </p:nvSpPr>
          <p:spPr bwMode="auto">
            <a:xfrm>
              <a:off x="1143" y="3402"/>
              <a:ext cx="330" cy="231"/>
            </a:xfrm>
            <a:prstGeom prst="rect">
              <a:avLst/>
            </a:prstGeom>
            <a:noFill/>
            <a:ln w="12700">
              <a:noFill/>
              <a:miter lim="800000"/>
              <a:headEnd/>
              <a:tailEnd/>
            </a:ln>
          </p:spPr>
          <p:txBody>
            <a:bodyPr>
              <a:spAutoFit/>
            </a:bodyPr>
            <a:lstStyle/>
            <a:p>
              <a:pPr>
                <a:spcBef>
                  <a:spcPct val="50000"/>
                </a:spcBef>
              </a:pPr>
              <a:r>
                <a:rPr lang="en-US" altLang="en-US" sz="1800">
                  <a:latin typeface="Helvetica" pitchFamily="34" charset="0"/>
                </a:rPr>
                <a:t>5</a:t>
              </a:r>
              <a:endParaRPr lang="en-US" altLang="en-US">
                <a:latin typeface="Helvetica" pitchFamily="34" charset="0"/>
              </a:endParaRPr>
            </a:p>
          </p:txBody>
        </p:sp>
        <p:sp>
          <p:nvSpPr>
            <p:cNvPr id="9223" name="Text Box 6"/>
            <p:cNvSpPr txBox="1">
              <a:spLocks noChangeArrowheads="1"/>
            </p:cNvSpPr>
            <p:nvPr/>
          </p:nvSpPr>
          <p:spPr bwMode="auto">
            <a:xfrm>
              <a:off x="4596" y="3390"/>
              <a:ext cx="330" cy="231"/>
            </a:xfrm>
            <a:prstGeom prst="rect">
              <a:avLst/>
            </a:prstGeom>
            <a:noFill/>
            <a:ln w="12700">
              <a:noFill/>
              <a:miter lim="800000"/>
              <a:headEnd/>
              <a:tailEnd/>
            </a:ln>
          </p:spPr>
          <p:txBody>
            <a:bodyPr>
              <a:spAutoFit/>
            </a:bodyPr>
            <a:lstStyle/>
            <a:p>
              <a:pPr>
                <a:spcBef>
                  <a:spcPct val="50000"/>
                </a:spcBef>
              </a:pPr>
              <a:r>
                <a:rPr lang="en-US" altLang="en-US" sz="1800">
                  <a:latin typeface="Helvetica" pitchFamily="34" charset="0"/>
                </a:rPr>
                <a:t>40</a:t>
              </a:r>
              <a:endParaRPr lang="en-US" altLang="en-US">
                <a:latin typeface="Helvetica" pitchFamily="34" charset="0"/>
              </a:endParaRPr>
            </a:p>
          </p:txBody>
        </p:sp>
        <p:sp>
          <p:nvSpPr>
            <p:cNvPr id="9224" name="Text Box 7"/>
            <p:cNvSpPr txBox="1">
              <a:spLocks noChangeArrowheads="1"/>
            </p:cNvSpPr>
            <p:nvPr/>
          </p:nvSpPr>
          <p:spPr bwMode="auto">
            <a:xfrm>
              <a:off x="1087" y="3647"/>
              <a:ext cx="3986" cy="231"/>
            </a:xfrm>
            <a:prstGeom prst="rect">
              <a:avLst/>
            </a:prstGeom>
            <a:noFill/>
            <a:ln w="12700">
              <a:noFill/>
              <a:miter lim="800000"/>
              <a:headEnd/>
              <a:tailEnd/>
            </a:ln>
          </p:spPr>
          <p:txBody>
            <a:bodyPr>
              <a:spAutoFit/>
            </a:bodyPr>
            <a:lstStyle/>
            <a:p>
              <a:pPr algn="ctr">
                <a:spcBef>
                  <a:spcPct val="50000"/>
                </a:spcBef>
              </a:pPr>
              <a:r>
                <a:rPr lang="en-US" altLang="en-US" sz="1800">
                  <a:latin typeface="Helvetica" pitchFamily="34" charset="0"/>
                </a:rPr>
                <a:t>Frequency, MHz</a:t>
              </a:r>
              <a:endParaRPr lang="en-US" altLang="en-US">
                <a:latin typeface="Helvetica" pitchFamily="34" charset="0"/>
              </a:endParaRPr>
            </a:p>
          </p:txBody>
        </p:sp>
        <p:sp>
          <p:nvSpPr>
            <p:cNvPr id="9225" name="Line 8"/>
            <p:cNvSpPr>
              <a:spLocks noChangeShapeType="1"/>
            </p:cNvSpPr>
            <p:nvPr/>
          </p:nvSpPr>
          <p:spPr bwMode="auto">
            <a:xfrm flipV="1">
              <a:off x="1226" y="1669"/>
              <a:ext cx="0" cy="1708"/>
            </a:xfrm>
            <a:prstGeom prst="line">
              <a:avLst/>
            </a:prstGeom>
            <a:noFill/>
            <a:ln w="12700">
              <a:solidFill>
                <a:schemeClr val="tx1"/>
              </a:solidFill>
              <a:round/>
              <a:headEnd/>
              <a:tailEnd/>
            </a:ln>
          </p:spPr>
          <p:txBody>
            <a:bodyPr wrap="none" anchor="ctr"/>
            <a:lstStyle/>
            <a:p>
              <a:endParaRPr lang="en-US"/>
            </a:p>
          </p:txBody>
        </p:sp>
        <p:sp>
          <p:nvSpPr>
            <p:cNvPr id="9226" name="Line 9"/>
            <p:cNvSpPr>
              <a:spLocks noChangeShapeType="1"/>
            </p:cNvSpPr>
            <p:nvPr/>
          </p:nvSpPr>
          <p:spPr bwMode="auto">
            <a:xfrm>
              <a:off x="1226" y="1669"/>
              <a:ext cx="660" cy="0"/>
            </a:xfrm>
            <a:prstGeom prst="line">
              <a:avLst/>
            </a:prstGeom>
            <a:noFill/>
            <a:ln w="12700">
              <a:solidFill>
                <a:schemeClr val="tx1"/>
              </a:solidFill>
              <a:round/>
              <a:headEnd/>
              <a:tailEnd/>
            </a:ln>
          </p:spPr>
          <p:txBody>
            <a:bodyPr wrap="none" anchor="ctr"/>
            <a:lstStyle/>
            <a:p>
              <a:endParaRPr lang="en-US"/>
            </a:p>
          </p:txBody>
        </p:sp>
        <p:sp>
          <p:nvSpPr>
            <p:cNvPr id="9227" name="Line 10"/>
            <p:cNvSpPr>
              <a:spLocks noChangeShapeType="1"/>
            </p:cNvSpPr>
            <p:nvPr/>
          </p:nvSpPr>
          <p:spPr bwMode="auto">
            <a:xfrm flipV="1">
              <a:off x="1899" y="1669"/>
              <a:ext cx="0" cy="1484"/>
            </a:xfrm>
            <a:prstGeom prst="line">
              <a:avLst/>
            </a:prstGeom>
            <a:noFill/>
            <a:ln w="12700">
              <a:solidFill>
                <a:schemeClr val="tx1"/>
              </a:solidFill>
              <a:round/>
              <a:headEnd/>
              <a:tailEnd/>
            </a:ln>
          </p:spPr>
          <p:txBody>
            <a:bodyPr wrap="none" anchor="ctr"/>
            <a:lstStyle/>
            <a:p>
              <a:endParaRPr lang="en-US"/>
            </a:p>
          </p:txBody>
        </p:sp>
        <p:sp>
          <p:nvSpPr>
            <p:cNvPr id="9228" name="Line 11"/>
            <p:cNvSpPr>
              <a:spLocks noChangeShapeType="1"/>
            </p:cNvSpPr>
            <p:nvPr/>
          </p:nvSpPr>
          <p:spPr bwMode="auto">
            <a:xfrm flipV="1">
              <a:off x="2020" y="1669"/>
              <a:ext cx="0" cy="1484"/>
            </a:xfrm>
            <a:prstGeom prst="line">
              <a:avLst/>
            </a:prstGeom>
            <a:noFill/>
            <a:ln w="12700">
              <a:solidFill>
                <a:schemeClr val="tx1"/>
              </a:solidFill>
              <a:round/>
              <a:headEnd/>
              <a:tailEnd/>
            </a:ln>
          </p:spPr>
          <p:txBody>
            <a:bodyPr wrap="none" anchor="ctr"/>
            <a:lstStyle/>
            <a:p>
              <a:endParaRPr lang="en-US"/>
            </a:p>
          </p:txBody>
        </p:sp>
        <p:sp>
          <p:nvSpPr>
            <p:cNvPr id="9229" name="Line 12"/>
            <p:cNvSpPr>
              <a:spLocks noChangeShapeType="1"/>
            </p:cNvSpPr>
            <p:nvPr/>
          </p:nvSpPr>
          <p:spPr bwMode="auto">
            <a:xfrm>
              <a:off x="1898" y="3163"/>
              <a:ext cx="121" cy="0"/>
            </a:xfrm>
            <a:prstGeom prst="line">
              <a:avLst/>
            </a:prstGeom>
            <a:noFill/>
            <a:ln w="12700">
              <a:solidFill>
                <a:schemeClr val="tx1"/>
              </a:solidFill>
              <a:round/>
              <a:headEnd/>
              <a:tailEnd/>
            </a:ln>
          </p:spPr>
          <p:txBody>
            <a:bodyPr wrap="none" anchor="ctr"/>
            <a:lstStyle/>
            <a:p>
              <a:endParaRPr lang="en-US"/>
            </a:p>
          </p:txBody>
        </p:sp>
        <p:sp>
          <p:nvSpPr>
            <p:cNvPr id="9230" name="Line 13"/>
            <p:cNvSpPr>
              <a:spLocks noChangeShapeType="1"/>
            </p:cNvSpPr>
            <p:nvPr/>
          </p:nvSpPr>
          <p:spPr bwMode="auto">
            <a:xfrm>
              <a:off x="2033" y="1669"/>
              <a:ext cx="2690" cy="0"/>
            </a:xfrm>
            <a:prstGeom prst="line">
              <a:avLst/>
            </a:prstGeom>
            <a:noFill/>
            <a:ln w="12700">
              <a:solidFill>
                <a:schemeClr val="tx1"/>
              </a:solidFill>
              <a:round/>
              <a:headEnd/>
              <a:tailEnd/>
            </a:ln>
          </p:spPr>
          <p:txBody>
            <a:bodyPr wrap="none" anchor="ctr"/>
            <a:lstStyle/>
            <a:p>
              <a:endParaRPr lang="en-US"/>
            </a:p>
          </p:txBody>
        </p:sp>
        <p:sp>
          <p:nvSpPr>
            <p:cNvPr id="9231" name="Line 14"/>
            <p:cNvSpPr>
              <a:spLocks noChangeShapeType="1"/>
            </p:cNvSpPr>
            <p:nvPr/>
          </p:nvSpPr>
          <p:spPr bwMode="auto">
            <a:xfrm flipV="1">
              <a:off x="4723" y="1681"/>
              <a:ext cx="0" cy="1707"/>
            </a:xfrm>
            <a:prstGeom prst="line">
              <a:avLst/>
            </a:prstGeom>
            <a:noFill/>
            <a:ln w="12700">
              <a:solidFill>
                <a:schemeClr val="tx1"/>
              </a:solidFill>
              <a:round/>
              <a:headEnd/>
              <a:tailEnd/>
            </a:ln>
          </p:spPr>
          <p:txBody>
            <a:bodyPr wrap="none" anchor="ctr"/>
            <a:lstStyle/>
            <a:p>
              <a:endParaRPr lang="en-US"/>
            </a:p>
          </p:txBody>
        </p:sp>
        <p:sp>
          <p:nvSpPr>
            <p:cNvPr id="9232" name="Line 15"/>
            <p:cNvSpPr>
              <a:spLocks noChangeShapeType="1"/>
            </p:cNvSpPr>
            <p:nvPr/>
          </p:nvSpPr>
          <p:spPr bwMode="auto">
            <a:xfrm flipH="1">
              <a:off x="958" y="3151"/>
              <a:ext cx="831" cy="0"/>
            </a:xfrm>
            <a:prstGeom prst="line">
              <a:avLst/>
            </a:prstGeom>
            <a:noFill/>
            <a:ln w="12700">
              <a:solidFill>
                <a:schemeClr val="tx1"/>
              </a:solidFill>
              <a:round/>
              <a:headEnd/>
              <a:tailEnd/>
            </a:ln>
          </p:spPr>
          <p:txBody>
            <a:bodyPr wrap="none" anchor="ctr"/>
            <a:lstStyle/>
            <a:p>
              <a:endParaRPr lang="en-US"/>
            </a:p>
          </p:txBody>
        </p:sp>
        <p:sp>
          <p:nvSpPr>
            <p:cNvPr id="9233" name="Line 16"/>
            <p:cNvSpPr>
              <a:spLocks noChangeShapeType="1"/>
            </p:cNvSpPr>
            <p:nvPr/>
          </p:nvSpPr>
          <p:spPr bwMode="auto">
            <a:xfrm flipH="1">
              <a:off x="982" y="1669"/>
              <a:ext cx="196" cy="0"/>
            </a:xfrm>
            <a:prstGeom prst="line">
              <a:avLst/>
            </a:prstGeom>
            <a:noFill/>
            <a:ln w="12700">
              <a:solidFill>
                <a:schemeClr val="tx1"/>
              </a:solidFill>
              <a:round/>
              <a:headEnd/>
              <a:tailEnd/>
            </a:ln>
          </p:spPr>
          <p:txBody>
            <a:bodyPr wrap="none" anchor="ctr"/>
            <a:lstStyle/>
            <a:p>
              <a:endParaRPr lang="en-US"/>
            </a:p>
          </p:txBody>
        </p:sp>
        <p:sp>
          <p:nvSpPr>
            <p:cNvPr id="9234" name="Text Box 17"/>
            <p:cNvSpPr txBox="1">
              <a:spLocks noChangeArrowheads="1"/>
            </p:cNvSpPr>
            <p:nvPr/>
          </p:nvSpPr>
          <p:spPr bwMode="auto">
            <a:xfrm>
              <a:off x="763" y="1568"/>
              <a:ext cx="183" cy="212"/>
            </a:xfrm>
            <a:prstGeom prst="rect">
              <a:avLst/>
            </a:prstGeom>
            <a:noFill/>
            <a:ln w="12700">
              <a:noFill/>
              <a:miter lim="800000"/>
              <a:headEnd/>
              <a:tailEnd/>
            </a:ln>
          </p:spPr>
          <p:txBody>
            <a:bodyPr>
              <a:spAutoFit/>
            </a:bodyPr>
            <a:lstStyle/>
            <a:p>
              <a:pPr>
                <a:spcBef>
                  <a:spcPct val="50000"/>
                </a:spcBef>
              </a:pPr>
              <a:r>
                <a:rPr lang="en-US" altLang="en-US" sz="1600">
                  <a:latin typeface="Helvetica" pitchFamily="34" charset="0"/>
                </a:rPr>
                <a:t>A</a:t>
              </a:r>
            </a:p>
          </p:txBody>
        </p:sp>
        <p:sp>
          <p:nvSpPr>
            <p:cNvPr id="9235" name="Text Box 18"/>
            <p:cNvSpPr txBox="1">
              <a:spLocks noChangeArrowheads="1"/>
            </p:cNvSpPr>
            <p:nvPr/>
          </p:nvSpPr>
          <p:spPr bwMode="auto">
            <a:xfrm>
              <a:off x="749" y="3039"/>
              <a:ext cx="183" cy="212"/>
            </a:xfrm>
            <a:prstGeom prst="rect">
              <a:avLst/>
            </a:prstGeom>
            <a:noFill/>
            <a:ln w="12700">
              <a:noFill/>
              <a:miter lim="800000"/>
              <a:headEnd/>
              <a:tailEnd/>
            </a:ln>
          </p:spPr>
          <p:txBody>
            <a:bodyPr>
              <a:spAutoFit/>
            </a:bodyPr>
            <a:lstStyle/>
            <a:p>
              <a:pPr>
                <a:spcBef>
                  <a:spcPct val="50000"/>
                </a:spcBef>
              </a:pPr>
              <a:r>
                <a:rPr lang="en-US" altLang="en-US" sz="1600">
                  <a:latin typeface="Helvetica" pitchFamily="34" charset="0"/>
                </a:rPr>
                <a:t>B</a:t>
              </a:r>
            </a:p>
          </p:txBody>
        </p:sp>
        <p:sp>
          <p:nvSpPr>
            <p:cNvPr id="9236" name="Text Box 19"/>
            <p:cNvSpPr txBox="1">
              <a:spLocks noChangeArrowheads="1"/>
            </p:cNvSpPr>
            <p:nvPr/>
          </p:nvSpPr>
          <p:spPr bwMode="auto">
            <a:xfrm>
              <a:off x="928" y="1168"/>
              <a:ext cx="3986" cy="252"/>
            </a:xfrm>
            <a:prstGeom prst="rect">
              <a:avLst/>
            </a:prstGeom>
            <a:noFill/>
            <a:ln w="12700">
              <a:noFill/>
              <a:miter lim="800000"/>
              <a:headEnd/>
              <a:tailEnd/>
            </a:ln>
          </p:spPr>
          <p:txBody>
            <a:bodyPr>
              <a:spAutoFit/>
            </a:bodyPr>
            <a:lstStyle/>
            <a:p>
              <a:pPr algn="ctr">
                <a:spcBef>
                  <a:spcPct val="50000"/>
                </a:spcBef>
              </a:pPr>
              <a:r>
                <a:rPr lang="en-US" altLang="en-US" sz="2000"/>
                <a:t>Plot 10 Log(A/B) vs. Input Level</a:t>
              </a:r>
              <a:endParaRPr lang="en-US" altLang="en-US" sz="1800"/>
            </a:p>
          </p:txBody>
        </p:sp>
      </p:grpSp>
      <p:sp>
        <p:nvSpPr>
          <p:cNvPr id="9219" name="Rectangle 25"/>
          <p:cNvSpPr>
            <a:spLocks noGrp="1" noChangeArrowheads="1"/>
          </p:cNvSpPr>
          <p:nvPr>
            <p:ph type="title"/>
          </p:nvPr>
        </p:nvSpPr>
        <p:spPr>
          <a:xfrm>
            <a:off x="609600" y="152400"/>
            <a:ext cx="8153400" cy="990600"/>
          </a:xfrm>
        </p:spPr>
        <p:txBody>
          <a:bodyPr>
            <a:normAutofit fontScale="90000"/>
          </a:bodyPr>
          <a:lstStyle/>
          <a:p>
            <a:r>
              <a:rPr lang="en-US" altLang="en-US" dirty="0" smtClean="0"/>
              <a:t>Noise-In-The-Slot Measurement Test Signal</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523875" y="2552700"/>
          <a:ext cx="8208963" cy="2241550"/>
        </p:xfrm>
        <a:graphic>
          <a:graphicData uri="http://schemas.openxmlformats.org/presentationml/2006/ole">
            <mc:AlternateContent xmlns:mc="http://schemas.openxmlformats.org/markup-compatibility/2006">
              <mc:Choice xmlns:v="urn:schemas-microsoft-com:vml" Requires="v">
                <p:oleObj spid="_x0000_s1572868" name="VISIO" r:id="rId4" imgW="7459200" imgH="2036880" progId="Visio.Drawing.6">
                  <p:embed/>
                </p:oleObj>
              </mc:Choice>
              <mc:Fallback>
                <p:oleObj name="VISIO" r:id="rId4" imgW="7459200" imgH="203688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75" y="2552700"/>
                        <a:ext cx="8208963"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43" name="Rectangle 2058"/>
          <p:cNvSpPr>
            <a:spLocks noGrp="1" noChangeArrowheads="1"/>
          </p:cNvSpPr>
          <p:nvPr>
            <p:ph type="title"/>
          </p:nvPr>
        </p:nvSpPr>
        <p:spPr/>
        <p:txBody>
          <a:bodyPr>
            <a:normAutofit fontScale="90000"/>
          </a:bodyPr>
          <a:lstStyle/>
          <a:p>
            <a:r>
              <a:rPr lang="en-US" altLang="en-US" smtClean="0"/>
              <a:t>Noise-In-the-Slot Measurement Method</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09"/>
          <p:cNvSpPr>
            <a:spLocks noGrp="1" noChangeArrowheads="1"/>
          </p:cNvSpPr>
          <p:nvPr>
            <p:ph type="title"/>
          </p:nvPr>
        </p:nvSpPr>
        <p:spPr/>
        <p:txBody>
          <a:bodyPr/>
          <a:lstStyle/>
          <a:p>
            <a:r>
              <a:rPr lang="en-US" altLang="en-US" smtClean="0"/>
              <a:t>Noise-In-The-Slot Measurement </a:t>
            </a:r>
          </a:p>
        </p:txBody>
      </p:sp>
      <p:grpSp>
        <p:nvGrpSpPr>
          <p:cNvPr id="2" name="Group 214"/>
          <p:cNvGrpSpPr>
            <a:grpSpLocks/>
          </p:cNvGrpSpPr>
          <p:nvPr/>
        </p:nvGrpSpPr>
        <p:grpSpPr bwMode="auto">
          <a:xfrm>
            <a:off x="1063625" y="2154238"/>
            <a:ext cx="6721475" cy="4225925"/>
            <a:chOff x="365" y="796"/>
            <a:chExt cx="4794" cy="3328"/>
          </a:xfrm>
        </p:grpSpPr>
        <p:grpSp>
          <p:nvGrpSpPr>
            <p:cNvPr id="3" name="Group 208"/>
            <p:cNvGrpSpPr>
              <a:grpSpLocks/>
            </p:cNvGrpSpPr>
            <p:nvPr/>
          </p:nvGrpSpPr>
          <p:grpSpPr bwMode="auto">
            <a:xfrm>
              <a:off x="365" y="796"/>
              <a:ext cx="4794" cy="3328"/>
              <a:chOff x="365" y="796"/>
              <a:chExt cx="4794" cy="3328"/>
            </a:xfrm>
          </p:grpSpPr>
          <p:grpSp>
            <p:nvGrpSpPr>
              <p:cNvPr id="4" name="Group 203"/>
              <p:cNvGrpSpPr>
                <a:grpSpLocks noChangeAspect="1"/>
              </p:cNvGrpSpPr>
              <p:nvPr/>
            </p:nvGrpSpPr>
            <p:grpSpPr bwMode="auto">
              <a:xfrm>
                <a:off x="563" y="796"/>
                <a:ext cx="4596" cy="3164"/>
                <a:chOff x="983" y="1076"/>
                <a:chExt cx="3737" cy="2573"/>
              </a:xfrm>
            </p:grpSpPr>
            <p:grpSp>
              <p:nvGrpSpPr>
                <p:cNvPr id="5" name="Group 13"/>
                <p:cNvGrpSpPr>
                  <a:grpSpLocks noChangeAspect="1"/>
                </p:cNvGrpSpPr>
                <p:nvPr/>
              </p:nvGrpSpPr>
              <p:grpSpPr bwMode="auto">
                <a:xfrm>
                  <a:off x="1183" y="1140"/>
                  <a:ext cx="3505" cy="2344"/>
                  <a:chOff x="1183" y="1140"/>
                  <a:chExt cx="3505" cy="2344"/>
                </a:xfrm>
              </p:grpSpPr>
              <p:sp>
                <p:nvSpPr>
                  <p:cNvPr id="11466" name="Rectangle 4"/>
                  <p:cNvSpPr>
                    <a:spLocks noChangeAspect="1" noChangeArrowheads="1"/>
                  </p:cNvSpPr>
                  <p:nvPr/>
                </p:nvSpPr>
                <p:spPr bwMode="auto">
                  <a:xfrm>
                    <a:off x="1183" y="3476"/>
                    <a:ext cx="3505" cy="8"/>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ltLang="en-US"/>
                  </a:p>
                </p:txBody>
              </p:sp>
              <p:sp>
                <p:nvSpPr>
                  <p:cNvPr id="11467" name="Rectangle 5"/>
                  <p:cNvSpPr>
                    <a:spLocks noChangeAspect="1" noChangeArrowheads="1"/>
                  </p:cNvSpPr>
                  <p:nvPr/>
                </p:nvSpPr>
                <p:spPr bwMode="auto">
                  <a:xfrm>
                    <a:off x="1183" y="3188"/>
                    <a:ext cx="3505" cy="8"/>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ltLang="en-US"/>
                  </a:p>
                </p:txBody>
              </p:sp>
              <p:sp>
                <p:nvSpPr>
                  <p:cNvPr id="11468" name="Rectangle 6"/>
                  <p:cNvSpPr>
                    <a:spLocks noChangeAspect="1" noChangeArrowheads="1"/>
                  </p:cNvSpPr>
                  <p:nvPr/>
                </p:nvSpPr>
                <p:spPr bwMode="auto">
                  <a:xfrm>
                    <a:off x="1183" y="2892"/>
                    <a:ext cx="3505" cy="8"/>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ltLang="en-US"/>
                  </a:p>
                </p:txBody>
              </p:sp>
              <p:sp>
                <p:nvSpPr>
                  <p:cNvPr id="11469" name="Rectangle 7"/>
                  <p:cNvSpPr>
                    <a:spLocks noChangeAspect="1" noChangeArrowheads="1"/>
                  </p:cNvSpPr>
                  <p:nvPr/>
                </p:nvSpPr>
                <p:spPr bwMode="auto">
                  <a:xfrm>
                    <a:off x="1183" y="2604"/>
                    <a:ext cx="3505" cy="8"/>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ltLang="en-US"/>
                  </a:p>
                </p:txBody>
              </p:sp>
              <p:sp>
                <p:nvSpPr>
                  <p:cNvPr id="11470" name="Rectangle 8"/>
                  <p:cNvSpPr>
                    <a:spLocks noChangeAspect="1" noChangeArrowheads="1"/>
                  </p:cNvSpPr>
                  <p:nvPr/>
                </p:nvSpPr>
                <p:spPr bwMode="auto">
                  <a:xfrm>
                    <a:off x="1183" y="2308"/>
                    <a:ext cx="3505" cy="8"/>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ltLang="en-US"/>
                  </a:p>
                </p:txBody>
              </p:sp>
              <p:sp>
                <p:nvSpPr>
                  <p:cNvPr id="11471" name="Rectangle 9"/>
                  <p:cNvSpPr>
                    <a:spLocks noChangeAspect="1" noChangeArrowheads="1"/>
                  </p:cNvSpPr>
                  <p:nvPr/>
                </p:nvSpPr>
                <p:spPr bwMode="auto">
                  <a:xfrm>
                    <a:off x="1183" y="2020"/>
                    <a:ext cx="3505" cy="8"/>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ltLang="en-US"/>
                  </a:p>
                </p:txBody>
              </p:sp>
              <p:sp>
                <p:nvSpPr>
                  <p:cNvPr id="11472" name="Rectangle 10"/>
                  <p:cNvSpPr>
                    <a:spLocks noChangeAspect="1" noChangeArrowheads="1"/>
                  </p:cNvSpPr>
                  <p:nvPr/>
                </p:nvSpPr>
                <p:spPr bwMode="auto">
                  <a:xfrm>
                    <a:off x="1183" y="1724"/>
                    <a:ext cx="3505" cy="8"/>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ltLang="en-US"/>
                  </a:p>
                </p:txBody>
              </p:sp>
              <p:sp>
                <p:nvSpPr>
                  <p:cNvPr id="11473" name="Rectangle 11"/>
                  <p:cNvSpPr>
                    <a:spLocks noChangeAspect="1" noChangeArrowheads="1"/>
                  </p:cNvSpPr>
                  <p:nvPr/>
                </p:nvSpPr>
                <p:spPr bwMode="auto">
                  <a:xfrm>
                    <a:off x="1183" y="1436"/>
                    <a:ext cx="3505" cy="8"/>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ltLang="en-US"/>
                  </a:p>
                </p:txBody>
              </p:sp>
              <p:sp>
                <p:nvSpPr>
                  <p:cNvPr id="11474" name="Rectangle 12"/>
                  <p:cNvSpPr>
                    <a:spLocks noChangeAspect="1" noChangeArrowheads="1"/>
                  </p:cNvSpPr>
                  <p:nvPr/>
                </p:nvSpPr>
                <p:spPr bwMode="auto">
                  <a:xfrm>
                    <a:off x="1183" y="1140"/>
                    <a:ext cx="3505" cy="8"/>
                  </a:xfrm>
                  <a:prstGeom prst="rect">
                    <a:avLst/>
                  </a:prstGeom>
                  <a:blipFill dpi="0" rotWithShape="0">
                    <a:blip r:embed="rId3" cstate="print"/>
                    <a:srcRect/>
                    <a:tile tx="0" ty="0" sx="100000" sy="100000" flip="none" algn="tl"/>
                  </a:blipFill>
                  <a:ln w="9525">
                    <a:noFill/>
                    <a:miter lim="800000"/>
                    <a:headEnd/>
                    <a:tailEnd/>
                  </a:ln>
                </p:spPr>
                <p:txBody>
                  <a:bodyPr/>
                  <a:lstStyle/>
                  <a:p>
                    <a:endParaRPr lang="en-US" altLang="en-US"/>
                  </a:p>
                </p:txBody>
              </p:sp>
            </p:grpSp>
            <p:grpSp>
              <p:nvGrpSpPr>
                <p:cNvPr id="6" name="Group 20"/>
                <p:cNvGrpSpPr>
                  <a:grpSpLocks noChangeAspect="1"/>
                </p:cNvGrpSpPr>
                <p:nvPr/>
              </p:nvGrpSpPr>
              <p:grpSpPr bwMode="auto">
                <a:xfrm>
                  <a:off x="1183" y="1140"/>
                  <a:ext cx="3505" cy="2344"/>
                  <a:chOff x="1183" y="1140"/>
                  <a:chExt cx="3505" cy="2344"/>
                </a:xfrm>
              </p:grpSpPr>
              <p:sp>
                <p:nvSpPr>
                  <p:cNvPr id="11460" name="Rectangle 14"/>
                  <p:cNvSpPr>
                    <a:spLocks noChangeAspect="1" noChangeArrowheads="1"/>
                  </p:cNvSpPr>
                  <p:nvPr/>
                </p:nvSpPr>
                <p:spPr bwMode="auto">
                  <a:xfrm>
                    <a:off x="1183" y="1140"/>
                    <a:ext cx="8" cy="2344"/>
                  </a:xfrm>
                  <a:prstGeom prst="rect">
                    <a:avLst/>
                  </a:prstGeom>
                  <a:blipFill dpi="0" rotWithShape="0">
                    <a:blip r:embed="rId4" cstate="print"/>
                    <a:srcRect/>
                    <a:tile tx="0" ty="0" sx="100000" sy="100000" flip="none" algn="tl"/>
                  </a:blipFill>
                  <a:ln w="9525">
                    <a:noFill/>
                    <a:miter lim="800000"/>
                    <a:headEnd/>
                    <a:tailEnd/>
                  </a:ln>
                </p:spPr>
                <p:txBody>
                  <a:bodyPr/>
                  <a:lstStyle/>
                  <a:p>
                    <a:endParaRPr lang="en-US" altLang="en-US"/>
                  </a:p>
                </p:txBody>
              </p:sp>
              <p:sp>
                <p:nvSpPr>
                  <p:cNvPr id="11461" name="Rectangle 15"/>
                  <p:cNvSpPr>
                    <a:spLocks noChangeAspect="1" noChangeArrowheads="1"/>
                  </p:cNvSpPr>
                  <p:nvPr/>
                </p:nvSpPr>
                <p:spPr bwMode="auto">
                  <a:xfrm>
                    <a:off x="1879" y="1140"/>
                    <a:ext cx="8" cy="2344"/>
                  </a:xfrm>
                  <a:prstGeom prst="rect">
                    <a:avLst/>
                  </a:prstGeom>
                  <a:blipFill dpi="0" rotWithShape="0">
                    <a:blip r:embed="rId4" cstate="print"/>
                    <a:srcRect/>
                    <a:tile tx="0" ty="0" sx="100000" sy="100000" flip="none" algn="tl"/>
                  </a:blipFill>
                  <a:ln w="9525">
                    <a:noFill/>
                    <a:miter lim="800000"/>
                    <a:headEnd/>
                    <a:tailEnd/>
                  </a:ln>
                </p:spPr>
                <p:txBody>
                  <a:bodyPr/>
                  <a:lstStyle/>
                  <a:p>
                    <a:endParaRPr lang="en-US" altLang="en-US"/>
                  </a:p>
                </p:txBody>
              </p:sp>
              <p:sp>
                <p:nvSpPr>
                  <p:cNvPr id="11462" name="Rectangle 16"/>
                  <p:cNvSpPr>
                    <a:spLocks noChangeAspect="1" noChangeArrowheads="1"/>
                  </p:cNvSpPr>
                  <p:nvPr/>
                </p:nvSpPr>
                <p:spPr bwMode="auto">
                  <a:xfrm>
                    <a:off x="2583" y="1140"/>
                    <a:ext cx="8" cy="2344"/>
                  </a:xfrm>
                  <a:prstGeom prst="rect">
                    <a:avLst/>
                  </a:prstGeom>
                  <a:blipFill dpi="0" rotWithShape="0">
                    <a:blip r:embed="rId4" cstate="print"/>
                    <a:srcRect/>
                    <a:tile tx="0" ty="0" sx="100000" sy="100000" flip="none" algn="tl"/>
                  </a:blipFill>
                  <a:ln w="9525">
                    <a:noFill/>
                    <a:miter lim="800000"/>
                    <a:headEnd/>
                    <a:tailEnd/>
                  </a:ln>
                </p:spPr>
                <p:txBody>
                  <a:bodyPr/>
                  <a:lstStyle/>
                  <a:p>
                    <a:endParaRPr lang="en-US" altLang="en-US"/>
                  </a:p>
                </p:txBody>
              </p:sp>
              <p:sp>
                <p:nvSpPr>
                  <p:cNvPr id="11463" name="Rectangle 17"/>
                  <p:cNvSpPr>
                    <a:spLocks noChangeAspect="1" noChangeArrowheads="1"/>
                  </p:cNvSpPr>
                  <p:nvPr/>
                </p:nvSpPr>
                <p:spPr bwMode="auto">
                  <a:xfrm>
                    <a:off x="3280" y="1140"/>
                    <a:ext cx="8" cy="2344"/>
                  </a:xfrm>
                  <a:prstGeom prst="rect">
                    <a:avLst/>
                  </a:prstGeom>
                  <a:blipFill dpi="0" rotWithShape="0">
                    <a:blip r:embed="rId4" cstate="print"/>
                    <a:srcRect/>
                    <a:tile tx="0" ty="0" sx="100000" sy="100000" flip="none" algn="tl"/>
                  </a:blipFill>
                  <a:ln w="9525">
                    <a:noFill/>
                    <a:miter lim="800000"/>
                    <a:headEnd/>
                    <a:tailEnd/>
                  </a:ln>
                </p:spPr>
                <p:txBody>
                  <a:bodyPr/>
                  <a:lstStyle/>
                  <a:p>
                    <a:endParaRPr lang="en-US" altLang="en-US"/>
                  </a:p>
                </p:txBody>
              </p:sp>
              <p:sp>
                <p:nvSpPr>
                  <p:cNvPr id="11464" name="Rectangle 18"/>
                  <p:cNvSpPr>
                    <a:spLocks noChangeAspect="1" noChangeArrowheads="1"/>
                  </p:cNvSpPr>
                  <p:nvPr/>
                </p:nvSpPr>
                <p:spPr bwMode="auto">
                  <a:xfrm>
                    <a:off x="3984" y="1140"/>
                    <a:ext cx="8" cy="2344"/>
                  </a:xfrm>
                  <a:prstGeom prst="rect">
                    <a:avLst/>
                  </a:prstGeom>
                  <a:blipFill dpi="0" rotWithShape="0">
                    <a:blip r:embed="rId4" cstate="print"/>
                    <a:srcRect/>
                    <a:tile tx="0" ty="0" sx="100000" sy="100000" flip="none" algn="tl"/>
                  </a:blipFill>
                  <a:ln w="9525">
                    <a:noFill/>
                    <a:miter lim="800000"/>
                    <a:headEnd/>
                    <a:tailEnd/>
                  </a:ln>
                </p:spPr>
                <p:txBody>
                  <a:bodyPr/>
                  <a:lstStyle/>
                  <a:p>
                    <a:endParaRPr lang="en-US" altLang="en-US"/>
                  </a:p>
                </p:txBody>
              </p:sp>
              <p:sp>
                <p:nvSpPr>
                  <p:cNvPr id="11465" name="Rectangle 19"/>
                  <p:cNvSpPr>
                    <a:spLocks noChangeAspect="1" noChangeArrowheads="1"/>
                  </p:cNvSpPr>
                  <p:nvPr/>
                </p:nvSpPr>
                <p:spPr bwMode="auto">
                  <a:xfrm>
                    <a:off x="4680" y="1140"/>
                    <a:ext cx="8" cy="2344"/>
                  </a:xfrm>
                  <a:prstGeom prst="rect">
                    <a:avLst/>
                  </a:prstGeom>
                  <a:blipFill dpi="0" rotWithShape="0">
                    <a:blip r:embed="rId4" cstate="print"/>
                    <a:srcRect/>
                    <a:tile tx="0" ty="0" sx="100000" sy="100000" flip="none" algn="tl"/>
                  </a:blipFill>
                  <a:ln w="9525">
                    <a:noFill/>
                    <a:miter lim="800000"/>
                    <a:headEnd/>
                    <a:tailEnd/>
                  </a:ln>
                </p:spPr>
                <p:txBody>
                  <a:bodyPr/>
                  <a:lstStyle/>
                  <a:p>
                    <a:endParaRPr lang="en-US" altLang="en-US"/>
                  </a:p>
                </p:txBody>
              </p:sp>
            </p:grpSp>
            <p:grpSp>
              <p:nvGrpSpPr>
                <p:cNvPr id="7" name="Group 43"/>
                <p:cNvGrpSpPr>
                  <a:grpSpLocks noChangeAspect="1"/>
                </p:cNvGrpSpPr>
                <p:nvPr/>
              </p:nvGrpSpPr>
              <p:grpSpPr bwMode="auto">
                <a:xfrm>
                  <a:off x="1535" y="1380"/>
                  <a:ext cx="2793" cy="1848"/>
                  <a:chOff x="1535" y="1380"/>
                  <a:chExt cx="2793" cy="1848"/>
                </a:xfrm>
              </p:grpSpPr>
              <p:sp>
                <p:nvSpPr>
                  <p:cNvPr id="11438" name="Line 21"/>
                  <p:cNvSpPr>
                    <a:spLocks noChangeAspect="1" noChangeShapeType="1"/>
                  </p:cNvSpPr>
                  <p:nvPr/>
                </p:nvSpPr>
                <p:spPr bwMode="auto">
                  <a:xfrm flipV="1">
                    <a:off x="1535" y="3156"/>
                    <a:ext cx="136" cy="72"/>
                  </a:xfrm>
                  <a:prstGeom prst="line">
                    <a:avLst/>
                  </a:prstGeom>
                  <a:noFill/>
                  <a:ln w="12700">
                    <a:solidFill>
                      <a:srgbClr val="000000"/>
                    </a:solidFill>
                    <a:round/>
                    <a:headEnd/>
                    <a:tailEnd/>
                  </a:ln>
                </p:spPr>
                <p:txBody>
                  <a:bodyPr/>
                  <a:lstStyle/>
                  <a:p>
                    <a:endParaRPr lang="en-US"/>
                  </a:p>
                </p:txBody>
              </p:sp>
              <p:sp>
                <p:nvSpPr>
                  <p:cNvPr id="11439" name="Line 22"/>
                  <p:cNvSpPr>
                    <a:spLocks noChangeAspect="1" noChangeShapeType="1"/>
                  </p:cNvSpPr>
                  <p:nvPr/>
                </p:nvSpPr>
                <p:spPr bwMode="auto">
                  <a:xfrm flipV="1">
                    <a:off x="1671" y="3036"/>
                    <a:ext cx="144" cy="120"/>
                  </a:xfrm>
                  <a:prstGeom prst="line">
                    <a:avLst/>
                  </a:prstGeom>
                  <a:noFill/>
                  <a:ln w="12700">
                    <a:solidFill>
                      <a:srgbClr val="000000"/>
                    </a:solidFill>
                    <a:round/>
                    <a:headEnd/>
                    <a:tailEnd/>
                  </a:ln>
                </p:spPr>
                <p:txBody>
                  <a:bodyPr/>
                  <a:lstStyle/>
                  <a:p>
                    <a:endParaRPr lang="en-US"/>
                  </a:p>
                </p:txBody>
              </p:sp>
              <p:sp>
                <p:nvSpPr>
                  <p:cNvPr id="11440" name="Line 23"/>
                  <p:cNvSpPr>
                    <a:spLocks noChangeAspect="1" noChangeShapeType="1"/>
                  </p:cNvSpPr>
                  <p:nvPr/>
                </p:nvSpPr>
                <p:spPr bwMode="auto">
                  <a:xfrm flipV="1">
                    <a:off x="1815" y="2924"/>
                    <a:ext cx="136" cy="112"/>
                  </a:xfrm>
                  <a:prstGeom prst="line">
                    <a:avLst/>
                  </a:prstGeom>
                  <a:noFill/>
                  <a:ln w="12700">
                    <a:solidFill>
                      <a:srgbClr val="000000"/>
                    </a:solidFill>
                    <a:round/>
                    <a:headEnd/>
                    <a:tailEnd/>
                  </a:ln>
                </p:spPr>
                <p:txBody>
                  <a:bodyPr/>
                  <a:lstStyle/>
                  <a:p>
                    <a:endParaRPr lang="en-US"/>
                  </a:p>
                </p:txBody>
              </p:sp>
              <p:sp>
                <p:nvSpPr>
                  <p:cNvPr id="11441" name="Line 24"/>
                  <p:cNvSpPr>
                    <a:spLocks noChangeAspect="1" noChangeShapeType="1"/>
                  </p:cNvSpPr>
                  <p:nvPr/>
                </p:nvSpPr>
                <p:spPr bwMode="auto">
                  <a:xfrm flipV="1">
                    <a:off x="1951" y="2804"/>
                    <a:ext cx="144" cy="120"/>
                  </a:xfrm>
                  <a:prstGeom prst="line">
                    <a:avLst/>
                  </a:prstGeom>
                  <a:noFill/>
                  <a:ln w="12700">
                    <a:solidFill>
                      <a:srgbClr val="000000"/>
                    </a:solidFill>
                    <a:round/>
                    <a:headEnd/>
                    <a:tailEnd/>
                  </a:ln>
                </p:spPr>
                <p:txBody>
                  <a:bodyPr/>
                  <a:lstStyle/>
                  <a:p>
                    <a:endParaRPr lang="en-US"/>
                  </a:p>
                </p:txBody>
              </p:sp>
              <p:sp>
                <p:nvSpPr>
                  <p:cNvPr id="11442" name="Line 25"/>
                  <p:cNvSpPr>
                    <a:spLocks noChangeAspect="1" noChangeShapeType="1"/>
                  </p:cNvSpPr>
                  <p:nvPr/>
                </p:nvSpPr>
                <p:spPr bwMode="auto">
                  <a:xfrm flipV="1">
                    <a:off x="2095" y="2684"/>
                    <a:ext cx="136" cy="120"/>
                  </a:xfrm>
                  <a:prstGeom prst="line">
                    <a:avLst/>
                  </a:prstGeom>
                  <a:noFill/>
                  <a:ln w="12700">
                    <a:solidFill>
                      <a:srgbClr val="000000"/>
                    </a:solidFill>
                    <a:round/>
                    <a:headEnd/>
                    <a:tailEnd/>
                  </a:ln>
                </p:spPr>
                <p:txBody>
                  <a:bodyPr/>
                  <a:lstStyle/>
                  <a:p>
                    <a:endParaRPr lang="en-US"/>
                  </a:p>
                </p:txBody>
              </p:sp>
              <p:sp>
                <p:nvSpPr>
                  <p:cNvPr id="11443" name="Line 26"/>
                  <p:cNvSpPr>
                    <a:spLocks noChangeAspect="1" noChangeShapeType="1"/>
                  </p:cNvSpPr>
                  <p:nvPr/>
                </p:nvSpPr>
                <p:spPr bwMode="auto">
                  <a:xfrm flipV="1">
                    <a:off x="2231" y="2556"/>
                    <a:ext cx="144" cy="128"/>
                  </a:xfrm>
                  <a:prstGeom prst="line">
                    <a:avLst/>
                  </a:prstGeom>
                  <a:noFill/>
                  <a:ln w="12700">
                    <a:solidFill>
                      <a:srgbClr val="000000"/>
                    </a:solidFill>
                    <a:round/>
                    <a:headEnd/>
                    <a:tailEnd/>
                  </a:ln>
                </p:spPr>
                <p:txBody>
                  <a:bodyPr/>
                  <a:lstStyle/>
                  <a:p>
                    <a:endParaRPr lang="en-US"/>
                  </a:p>
                </p:txBody>
              </p:sp>
              <p:sp>
                <p:nvSpPr>
                  <p:cNvPr id="11444" name="Line 27"/>
                  <p:cNvSpPr>
                    <a:spLocks noChangeAspect="1" noChangeShapeType="1"/>
                  </p:cNvSpPr>
                  <p:nvPr/>
                </p:nvSpPr>
                <p:spPr bwMode="auto">
                  <a:xfrm flipV="1">
                    <a:off x="2375" y="2428"/>
                    <a:ext cx="136" cy="128"/>
                  </a:xfrm>
                  <a:prstGeom prst="line">
                    <a:avLst/>
                  </a:prstGeom>
                  <a:noFill/>
                  <a:ln w="12700">
                    <a:solidFill>
                      <a:srgbClr val="000000"/>
                    </a:solidFill>
                    <a:round/>
                    <a:headEnd/>
                    <a:tailEnd/>
                  </a:ln>
                </p:spPr>
                <p:txBody>
                  <a:bodyPr/>
                  <a:lstStyle/>
                  <a:p>
                    <a:endParaRPr lang="en-US"/>
                  </a:p>
                </p:txBody>
              </p:sp>
              <p:sp>
                <p:nvSpPr>
                  <p:cNvPr id="11445" name="Line 28"/>
                  <p:cNvSpPr>
                    <a:spLocks noChangeAspect="1" noChangeShapeType="1"/>
                  </p:cNvSpPr>
                  <p:nvPr/>
                </p:nvSpPr>
                <p:spPr bwMode="auto">
                  <a:xfrm flipV="1">
                    <a:off x="2511" y="2276"/>
                    <a:ext cx="136" cy="152"/>
                  </a:xfrm>
                  <a:prstGeom prst="line">
                    <a:avLst/>
                  </a:prstGeom>
                  <a:noFill/>
                  <a:ln w="12700">
                    <a:solidFill>
                      <a:srgbClr val="000000"/>
                    </a:solidFill>
                    <a:round/>
                    <a:headEnd/>
                    <a:tailEnd/>
                  </a:ln>
                </p:spPr>
                <p:txBody>
                  <a:bodyPr/>
                  <a:lstStyle/>
                  <a:p>
                    <a:endParaRPr lang="en-US"/>
                  </a:p>
                </p:txBody>
              </p:sp>
              <p:sp>
                <p:nvSpPr>
                  <p:cNvPr id="11446" name="Line 29"/>
                  <p:cNvSpPr>
                    <a:spLocks noChangeAspect="1" noChangeShapeType="1"/>
                  </p:cNvSpPr>
                  <p:nvPr/>
                </p:nvSpPr>
                <p:spPr bwMode="auto">
                  <a:xfrm flipV="1">
                    <a:off x="2647" y="2132"/>
                    <a:ext cx="144" cy="144"/>
                  </a:xfrm>
                  <a:prstGeom prst="line">
                    <a:avLst/>
                  </a:prstGeom>
                  <a:noFill/>
                  <a:ln w="12700">
                    <a:solidFill>
                      <a:srgbClr val="000000"/>
                    </a:solidFill>
                    <a:round/>
                    <a:headEnd/>
                    <a:tailEnd/>
                  </a:ln>
                </p:spPr>
                <p:txBody>
                  <a:bodyPr/>
                  <a:lstStyle/>
                  <a:p>
                    <a:endParaRPr lang="en-US"/>
                  </a:p>
                </p:txBody>
              </p:sp>
              <p:sp>
                <p:nvSpPr>
                  <p:cNvPr id="11447" name="Line 30"/>
                  <p:cNvSpPr>
                    <a:spLocks noChangeAspect="1" noChangeShapeType="1"/>
                  </p:cNvSpPr>
                  <p:nvPr/>
                </p:nvSpPr>
                <p:spPr bwMode="auto">
                  <a:xfrm flipV="1">
                    <a:off x="2791" y="1996"/>
                    <a:ext cx="137" cy="136"/>
                  </a:xfrm>
                  <a:prstGeom prst="line">
                    <a:avLst/>
                  </a:prstGeom>
                  <a:noFill/>
                  <a:ln w="12700">
                    <a:solidFill>
                      <a:srgbClr val="000000"/>
                    </a:solidFill>
                    <a:round/>
                    <a:headEnd/>
                    <a:tailEnd/>
                  </a:ln>
                </p:spPr>
                <p:txBody>
                  <a:bodyPr/>
                  <a:lstStyle/>
                  <a:p>
                    <a:endParaRPr lang="en-US"/>
                  </a:p>
                </p:txBody>
              </p:sp>
              <p:sp>
                <p:nvSpPr>
                  <p:cNvPr id="11448" name="Line 31"/>
                  <p:cNvSpPr>
                    <a:spLocks noChangeAspect="1" noChangeShapeType="1"/>
                  </p:cNvSpPr>
                  <p:nvPr/>
                </p:nvSpPr>
                <p:spPr bwMode="auto">
                  <a:xfrm flipV="1">
                    <a:off x="2928" y="1852"/>
                    <a:ext cx="144" cy="144"/>
                  </a:xfrm>
                  <a:prstGeom prst="line">
                    <a:avLst/>
                  </a:prstGeom>
                  <a:noFill/>
                  <a:ln w="12700">
                    <a:solidFill>
                      <a:srgbClr val="000000"/>
                    </a:solidFill>
                    <a:round/>
                    <a:headEnd/>
                    <a:tailEnd/>
                  </a:ln>
                </p:spPr>
                <p:txBody>
                  <a:bodyPr/>
                  <a:lstStyle/>
                  <a:p>
                    <a:endParaRPr lang="en-US"/>
                  </a:p>
                </p:txBody>
              </p:sp>
              <p:sp>
                <p:nvSpPr>
                  <p:cNvPr id="11449" name="Line 32"/>
                  <p:cNvSpPr>
                    <a:spLocks noChangeAspect="1" noChangeShapeType="1"/>
                  </p:cNvSpPr>
                  <p:nvPr/>
                </p:nvSpPr>
                <p:spPr bwMode="auto">
                  <a:xfrm flipV="1">
                    <a:off x="3072" y="1740"/>
                    <a:ext cx="136" cy="112"/>
                  </a:xfrm>
                  <a:prstGeom prst="line">
                    <a:avLst/>
                  </a:prstGeom>
                  <a:noFill/>
                  <a:ln w="12700">
                    <a:solidFill>
                      <a:srgbClr val="000000"/>
                    </a:solidFill>
                    <a:round/>
                    <a:headEnd/>
                    <a:tailEnd/>
                  </a:ln>
                </p:spPr>
                <p:txBody>
                  <a:bodyPr/>
                  <a:lstStyle/>
                  <a:p>
                    <a:endParaRPr lang="en-US"/>
                  </a:p>
                </p:txBody>
              </p:sp>
              <p:sp>
                <p:nvSpPr>
                  <p:cNvPr id="11450" name="Line 33"/>
                  <p:cNvSpPr>
                    <a:spLocks noChangeAspect="1" noChangeShapeType="1"/>
                  </p:cNvSpPr>
                  <p:nvPr/>
                </p:nvSpPr>
                <p:spPr bwMode="auto">
                  <a:xfrm flipV="1">
                    <a:off x="3208" y="1596"/>
                    <a:ext cx="144" cy="144"/>
                  </a:xfrm>
                  <a:prstGeom prst="line">
                    <a:avLst/>
                  </a:prstGeom>
                  <a:noFill/>
                  <a:ln w="12700">
                    <a:solidFill>
                      <a:srgbClr val="000000"/>
                    </a:solidFill>
                    <a:round/>
                    <a:headEnd/>
                    <a:tailEnd/>
                  </a:ln>
                </p:spPr>
                <p:txBody>
                  <a:bodyPr/>
                  <a:lstStyle/>
                  <a:p>
                    <a:endParaRPr lang="en-US"/>
                  </a:p>
                </p:txBody>
              </p:sp>
              <p:sp>
                <p:nvSpPr>
                  <p:cNvPr id="11451" name="Line 34"/>
                  <p:cNvSpPr>
                    <a:spLocks noChangeAspect="1" noChangeShapeType="1"/>
                  </p:cNvSpPr>
                  <p:nvPr/>
                </p:nvSpPr>
                <p:spPr bwMode="auto">
                  <a:xfrm flipV="1">
                    <a:off x="3352" y="1476"/>
                    <a:ext cx="136" cy="120"/>
                  </a:xfrm>
                  <a:prstGeom prst="line">
                    <a:avLst/>
                  </a:prstGeom>
                  <a:noFill/>
                  <a:ln w="12700">
                    <a:solidFill>
                      <a:srgbClr val="000000"/>
                    </a:solidFill>
                    <a:round/>
                    <a:headEnd/>
                    <a:tailEnd/>
                  </a:ln>
                </p:spPr>
                <p:txBody>
                  <a:bodyPr/>
                  <a:lstStyle/>
                  <a:p>
                    <a:endParaRPr lang="en-US"/>
                  </a:p>
                </p:txBody>
              </p:sp>
              <p:sp>
                <p:nvSpPr>
                  <p:cNvPr id="11452" name="Line 35"/>
                  <p:cNvSpPr>
                    <a:spLocks noChangeAspect="1" noChangeShapeType="1"/>
                  </p:cNvSpPr>
                  <p:nvPr/>
                </p:nvSpPr>
                <p:spPr bwMode="auto">
                  <a:xfrm flipV="1">
                    <a:off x="3488" y="1412"/>
                    <a:ext cx="72" cy="64"/>
                  </a:xfrm>
                  <a:prstGeom prst="line">
                    <a:avLst/>
                  </a:prstGeom>
                  <a:noFill/>
                  <a:ln w="12700">
                    <a:solidFill>
                      <a:srgbClr val="000000"/>
                    </a:solidFill>
                    <a:round/>
                    <a:headEnd/>
                    <a:tailEnd/>
                  </a:ln>
                </p:spPr>
                <p:txBody>
                  <a:bodyPr/>
                  <a:lstStyle/>
                  <a:p>
                    <a:endParaRPr lang="en-US"/>
                  </a:p>
                </p:txBody>
              </p:sp>
              <p:sp>
                <p:nvSpPr>
                  <p:cNvPr id="11453" name="Line 36"/>
                  <p:cNvSpPr>
                    <a:spLocks noChangeAspect="1" noChangeShapeType="1"/>
                  </p:cNvSpPr>
                  <p:nvPr/>
                </p:nvSpPr>
                <p:spPr bwMode="auto">
                  <a:xfrm flipV="1">
                    <a:off x="3560" y="1380"/>
                    <a:ext cx="72" cy="32"/>
                  </a:xfrm>
                  <a:prstGeom prst="line">
                    <a:avLst/>
                  </a:prstGeom>
                  <a:noFill/>
                  <a:ln w="12700">
                    <a:solidFill>
                      <a:srgbClr val="000000"/>
                    </a:solidFill>
                    <a:round/>
                    <a:headEnd/>
                    <a:tailEnd/>
                  </a:ln>
                </p:spPr>
                <p:txBody>
                  <a:bodyPr/>
                  <a:lstStyle/>
                  <a:p>
                    <a:endParaRPr lang="en-US"/>
                  </a:p>
                </p:txBody>
              </p:sp>
              <p:sp>
                <p:nvSpPr>
                  <p:cNvPr id="11454" name="Line 37"/>
                  <p:cNvSpPr>
                    <a:spLocks noChangeAspect="1" noChangeShapeType="1"/>
                  </p:cNvSpPr>
                  <p:nvPr/>
                </p:nvSpPr>
                <p:spPr bwMode="auto">
                  <a:xfrm>
                    <a:off x="3632" y="1380"/>
                    <a:ext cx="72" cy="8"/>
                  </a:xfrm>
                  <a:prstGeom prst="line">
                    <a:avLst/>
                  </a:prstGeom>
                  <a:noFill/>
                  <a:ln w="12700">
                    <a:solidFill>
                      <a:srgbClr val="000000"/>
                    </a:solidFill>
                    <a:round/>
                    <a:headEnd/>
                    <a:tailEnd/>
                  </a:ln>
                </p:spPr>
                <p:txBody>
                  <a:bodyPr/>
                  <a:lstStyle/>
                  <a:p>
                    <a:endParaRPr lang="en-US"/>
                  </a:p>
                </p:txBody>
              </p:sp>
              <p:sp>
                <p:nvSpPr>
                  <p:cNvPr id="11455" name="Line 38"/>
                  <p:cNvSpPr>
                    <a:spLocks noChangeAspect="1" noChangeShapeType="1"/>
                  </p:cNvSpPr>
                  <p:nvPr/>
                </p:nvSpPr>
                <p:spPr bwMode="auto">
                  <a:xfrm>
                    <a:off x="3704" y="1388"/>
                    <a:ext cx="64" cy="64"/>
                  </a:xfrm>
                  <a:prstGeom prst="line">
                    <a:avLst/>
                  </a:prstGeom>
                  <a:noFill/>
                  <a:ln w="12700">
                    <a:solidFill>
                      <a:srgbClr val="000000"/>
                    </a:solidFill>
                    <a:round/>
                    <a:headEnd/>
                    <a:tailEnd/>
                  </a:ln>
                </p:spPr>
                <p:txBody>
                  <a:bodyPr/>
                  <a:lstStyle/>
                  <a:p>
                    <a:endParaRPr lang="en-US"/>
                  </a:p>
                </p:txBody>
              </p:sp>
              <p:sp>
                <p:nvSpPr>
                  <p:cNvPr id="11456" name="Line 39"/>
                  <p:cNvSpPr>
                    <a:spLocks noChangeAspect="1" noChangeShapeType="1"/>
                  </p:cNvSpPr>
                  <p:nvPr/>
                </p:nvSpPr>
                <p:spPr bwMode="auto">
                  <a:xfrm>
                    <a:off x="3768" y="1452"/>
                    <a:ext cx="144" cy="328"/>
                  </a:xfrm>
                  <a:prstGeom prst="line">
                    <a:avLst/>
                  </a:prstGeom>
                  <a:noFill/>
                  <a:ln w="12700">
                    <a:solidFill>
                      <a:srgbClr val="000000"/>
                    </a:solidFill>
                    <a:round/>
                    <a:headEnd/>
                    <a:tailEnd/>
                  </a:ln>
                </p:spPr>
                <p:txBody>
                  <a:bodyPr/>
                  <a:lstStyle/>
                  <a:p>
                    <a:endParaRPr lang="en-US"/>
                  </a:p>
                </p:txBody>
              </p:sp>
              <p:sp>
                <p:nvSpPr>
                  <p:cNvPr id="11457" name="Line 40"/>
                  <p:cNvSpPr>
                    <a:spLocks noChangeAspect="1" noChangeShapeType="1"/>
                  </p:cNvSpPr>
                  <p:nvPr/>
                </p:nvSpPr>
                <p:spPr bwMode="auto">
                  <a:xfrm>
                    <a:off x="3912" y="1780"/>
                    <a:ext cx="136" cy="432"/>
                  </a:xfrm>
                  <a:prstGeom prst="line">
                    <a:avLst/>
                  </a:prstGeom>
                  <a:noFill/>
                  <a:ln w="12700">
                    <a:solidFill>
                      <a:srgbClr val="000000"/>
                    </a:solidFill>
                    <a:round/>
                    <a:headEnd/>
                    <a:tailEnd/>
                  </a:ln>
                </p:spPr>
                <p:txBody>
                  <a:bodyPr/>
                  <a:lstStyle/>
                  <a:p>
                    <a:endParaRPr lang="en-US"/>
                  </a:p>
                </p:txBody>
              </p:sp>
              <p:sp>
                <p:nvSpPr>
                  <p:cNvPr id="11458" name="Line 41"/>
                  <p:cNvSpPr>
                    <a:spLocks noChangeAspect="1" noChangeShapeType="1"/>
                  </p:cNvSpPr>
                  <p:nvPr/>
                </p:nvSpPr>
                <p:spPr bwMode="auto">
                  <a:xfrm>
                    <a:off x="4048" y="2212"/>
                    <a:ext cx="144" cy="344"/>
                  </a:xfrm>
                  <a:prstGeom prst="line">
                    <a:avLst/>
                  </a:prstGeom>
                  <a:noFill/>
                  <a:ln w="12700">
                    <a:solidFill>
                      <a:srgbClr val="000000"/>
                    </a:solidFill>
                    <a:round/>
                    <a:headEnd/>
                    <a:tailEnd/>
                  </a:ln>
                </p:spPr>
                <p:txBody>
                  <a:bodyPr/>
                  <a:lstStyle/>
                  <a:p>
                    <a:endParaRPr lang="en-US"/>
                  </a:p>
                </p:txBody>
              </p:sp>
              <p:sp>
                <p:nvSpPr>
                  <p:cNvPr id="11459" name="Line 42"/>
                  <p:cNvSpPr>
                    <a:spLocks noChangeAspect="1" noChangeShapeType="1"/>
                  </p:cNvSpPr>
                  <p:nvPr/>
                </p:nvSpPr>
                <p:spPr bwMode="auto">
                  <a:xfrm>
                    <a:off x="4192" y="2556"/>
                    <a:ext cx="136" cy="264"/>
                  </a:xfrm>
                  <a:prstGeom prst="line">
                    <a:avLst/>
                  </a:prstGeom>
                  <a:noFill/>
                  <a:ln w="12700">
                    <a:solidFill>
                      <a:srgbClr val="000000"/>
                    </a:solidFill>
                    <a:round/>
                    <a:headEnd/>
                    <a:tailEnd/>
                  </a:ln>
                </p:spPr>
                <p:txBody>
                  <a:bodyPr/>
                  <a:lstStyle/>
                  <a:p>
                    <a:endParaRPr lang="en-US"/>
                  </a:p>
                </p:txBody>
              </p:sp>
            </p:grpSp>
            <p:grpSp>
              <p:nvGrpSpPr>
                <p:cNvPr id="8" name="Group 85"/>
                <p:cNvGrpSpPr>
                  <a:grpSpLocks noChangeAspect="1"/>
                </p:cNvGrpSpPr>
                <p:nvPr/>
              </p:nvGrpSpPr>
              <p:grpSpPr bwMode="auto">
                <a:xfrm>
                  <a:off x="1183" y="1140"/>
                  <a:ext cx="48" cy="2337"/>
                  <a:chOff x="1183" y="1140"/>
                  <a:chExt cx="48" cy="2337"/>
                </a:xfrm>
              </p:grpSpPr>
              <p:sp>
                <p:nvSpPr>
                  <p:cNvPr id="11397" name="Line 44"/>
                  <p:cNvSpPr>
                    <a:spLocks noChangeAspect="1" noChangeShapeType="1"/>
                  </p:cNvSpPr>
                  <p:nvPr/>
                </p:nvSpPr>
                <p:spPr bwMode="auto">
                  <a:xfrm>
                    <a:off x="1183" y="3476"/>
                    <a:ext cx="48" cy="1"/>
                  </a:xfrm>
                  <a:prstGeom prst="line">
                    <a:avLst/>
                  </a:prstGeom>
                  <a:noFill/>
                  <a:ln w="12700">
                    <a:solidFill>
                      <a:srgbClr val="000000"/>
                    </a:solidFill>
                    <a:round/>
                    <a:headEnd/>
                    <a:tailEnd/>
                  </a:ln>
                </p:spPr>
                <p:txBody>
                  <a:bodyPr/>
                  <a:lstStyle/>
                  <a:p>
                    <a:endParaRPr lang="en-US"/>
                  </a:p>
                </p:txBody>
              </p:sp>
              <p:sp>
                <p:nvSpPr>
                  <p:cNvPr id="11398" name="Line 45"/>
                  <p:cNvSpPr>
                    <a:spLocks noChangeAspect="1" noChangeShapeType="1"/>
                  </p:cNvSpPr>
                  <p:nvPr/>
                </p:nvSpPr>
                <p:spPr bwMode="auto">
                  <a:xfrm>
                    <a:off x="1183" y="3188"/>
                    <a:ext cx="48" cy="1"/>
                  </a:xfrm>
                  <a:prstGeom prst="line">
                    <a:avLst/>
                  </a:prstGeom>
                  <a:noFill/>
                  <a:ln w="12700">
                    <a:solidFill>
                      <a:srgbClr val="000000"/>
                    </a:solidFill>
                    <a:round/>
                    <a:headEnd/>
                    <a:tailEnd/>
                  </a:ln>
                </p:spPr>
                <p:txBody>
                  <a:bodyPr/>
                  <a:lstStyle/>
                  <a:p>
                    <a:endParaRPr lang="en-US"/>
                  </a:p>
                </p:txBody>
              </p:sp>
              <p:sp>
                <p:nvSpPr>
                  <p:cNvPr id="11399" name="Line 46"/>
                  <p:cNvSpPr>
                    <a:spLocks noChangeAspect="1" noChangeShapeType="1"/>
                  </p:cNvSpPr>
                  <p:nvPr/>
                </p:nvSpPr>
                <p:spPr bwMode="auto">
                  <a:xfrm>
                    <a:off x="1183" y="2892"/>
                    <a:ext cx="48" cy="1"/>
                  </a:xfrm>
                  <a:prstGeom prst="line">
                    <a:avLst/>
                  </a:prstGeom>
                  <a:noFill/>
                  <a:ln w="12700">
                    <a:solidFill>
                      <a:srgbClr val="000000"/>
                    </a:solidFill>
                    <a:round/>
                    <a:headEnd/>
                    <a:tailEnd/>
                  </a:ln>
                </p:spPr>
                <p:txBody>
                  <a:bodyPr/>
                  <a:lstStyle/>
                  <a:p>
                    <a:endParaRPr lang="en-US"/>
                  </a:p>
                </p:txBody>
              </p:sp>
              <p:sp>
                <p:nvSpPr>
                  <p:cNvPr id="11400" name="Line 47"/>
                  <p:cNvSpPr>
                    <a:spLocks noChangeAspect="1" noChangeShapeType="1"/>
                  </p:cNvSpPr>
                  <p:nvPr/>
                </p:nvSpPr>
                <p:spPr bwMode="auto">
                  <a:xfrm>
                    <a:off x="1183" y="2604"/>
                    <a:ext cx="48" cy="1"/>
                  </a:xfrm>
                  <a:prstGeom prst="line">
                    <a:avLst/>
                  </a:prstGeom>
                  <a:noFill/>
                  <a:ln w="12700">
                    <a:solidFill>
                      <a:srgbClr val="000000"/>
                    </a:solidFill>
                    <a:round/>
                    <a:headEnd/>
                    <a:tailEnd/>
                  </a:ln>
                </p:spPr>
                <p:txBody>
                  <a:bodyPr/>
                  <a:lstStyle/>
                  <a:p>
                    <a:endParaRPr lang="en-US"/>
                  </a:p>
                </p:txBody>
              </p:sp>
              <p:sp>
                <p:nvSpPr>
                  <p:cNvPr id="11401" name="Line 48"/>
                  <p:cNvSpPr>
                    <a:spLocks noChangeAspect="1" noChangeShapeType="1"/>
                  </p:cNvSpPr>
                  <p:nvPr/>
                </p:nvSpPr>
                <p:spPr bwMode="auto">
                  <a:xfrm>
                    <a:off x="1183" y="2308"/>
                    <a:ext cx="48" cy="1"/>
                  </a:xfrm>
                  <a:prstGeom prst="line">
                    <a:avLst/>
                  </a:prstGeom>
                  <a:noFill/>
                  <a:ln w="12700">
                    <a:solidFill>
                      <a:srgbClr val="000000"/>
                    </a:solidFill>
                    <a:round/>
                    <a:headEnd/>
                    <a:tailEnd/>
                  </a:ln>
                </p:spPr>
                <p:txBody>
                  <a:bodyPr/>
                  <a:lstStyle/>
                  <a:p>
                    <a:endParaRPr lang="en-US"/>
                  </a:p>
                </p:txBody>
              </p:sp>
              <p:sp>
                <p:nvSpPr>
                  <p:cNvPr id="11402" name="Line 49"/>
                  <p:cNvSpPr>
                    <a:spLocks noChangeAspect="1" noChangeShapeType="1"/>
                  </p:cNvSpPr>
                  <p:nvPr/>
                </p:nvSpPr>
                <p:spPr bwMode="auto">
                  <a:xfrm>
                    <a:off x="1183" y="2020"/>
                    <a:ext cx="48" cy="1"/>
                  </a:xfrm>
                  <a:prstGeom prst="line">
                    <a:avLst/>
                  </a:prstGeom>
                  <a:noFill/>
                  <a:ln w="12700">
                    <a:solidFill>
                      <a:srgbClr val="000000"/>
                    </a:solidFill>
                    <a:round/>
                    <a:headEnd/>
                    <a:tailEnd/>
                  </a:ln>
                </p:spPr>
                <p:txBody>
                  <a:bodyPr/>
                  <a:lstStyle/>
                  <a:p>
                    <a:endParaRPr lang="en-US"/>
                  </a:p>
                </p:txBody>
              </p:sp>
              <p:sp>
                <p:nvSpPr>
                  <p:cNvPr id="11403" name="Line 50"/>
                  <p:cNvSpPr>
                    <a:spLocks noChangeAspect="1" noChangeShapeType="1"/>
                  </p:cNvSpPr>
                  <p:nvPr/>
                </p:nvSpPr>
                <p:spPr bwMode="auto">
                  <a:xfrm>
                    <a:off x="1183" y="1724"/>
                    <a:ext cx="48" cy="1"/>
                  </a:xfrm>
                  <a:prstGeom prst="line">
                    <a:avLst/>
                  </a:prstGeom>
                  <a:noFill/>
                  <a:ln w="12700">
                    <a:solidFill>
                      <a:srgbClr val="000000"/>
                    </a:solidFill>
                    <a:round/>
                    <a:headEnd/>
                    <a:tailEnd/>
                  </a:ln>
                </p:spPr>
                <p:txBody>
                  <a:bodyPr/>
                  <a:lstStyle/>
                  <a:p>
                    <a:endParaRPr lang="en-US"/>
                  </a:p>
                </p:txBody>
              </p:sp>
              <p:sp>
                <p:nvSpPr>
                  <p:cNvPr id="11404" name="Line 51"/>
                  <p:cNvSpPr>
                    <a:spLocks noChangeAspect="1" noChangeShapeType="1"/>
                  </p:cNvSpPr>
                  <p:nvPr/>
                </p:nvSpPr>
                <p:spPr bwMode="auto">
                  <a:xfrm>
                    <a:off x="1183" y="1436"/>
                    <a:ext cx="48" cy="1"/>
                  </a:xfrm>
                  <a:prstGeom prst="line">
                    <a:avLst/>
                  </a:prstGeom>
                  <a:noFill/>
                  <a:ln w="12700">
                    <a:solidFill>
                      <a:srgbClr val="000000"/>
                    </a:solidFill>
                    <a:round/>
                    <a:headEnd/>
                    <a:tailEnd/>
                  </a:ln>
                </p:spPr>
                <p:txBody>
                  <a:bodyPr/>
                  <a:lstStyle/>
                  <a:p>
                    <a:endParaRPr lang="en-US"/>
                  </a:p>
                </p:txBody>
              </p:sp>
              <p:sp>
                <p:nvSpPr>
                  <p:cNvPr id="11405" name="Line 52"/>
                  <p:cNvSpPr>
                    <a:spLocks noChangeAspect="1" noChangeShapeType="1"/>
                  </p:cNvSpPr>
                  <p:nvPr/>
                </p:nvSpPr>
                <p:spPr bwMode="auto">
                  <a:xfrm>
                    <a:off x="1183" y="1140"/>
                    <a:ext cx="48" cy="1"/>
                  </a:xfrm>
                  <a:prstGeom prst="line">
                    <a:avLst/>
                  </a:prstGeom>
                  <a:noFill/>
                  <a:ln w="12700">
                    <a:solidFill>
                      <a:srgbClr val="000000"/>
                    </a:solidFill>
                    <a:round/>
                    <a:headEnd/>
                    <a:tailEnd/>
                  </a:ln>
                </p:spPr>
                <p:txBody>
                  <a:bodyPr/>
                  <a:lstStyle/>
                  <a:p>
                    <a:endParaRPr lang="en-US"/>
                  </a:p>
                </p:txBody>
              </p:sp>
              <p:sp>
                <p:nvSpPr>
                  <p:cNvPr id="11406" name="Line 53"/>
                  <p:cNvSpPr>
                    <a:spLocks noChangeAspect="1" noChangeShapeType="1"/>
                  </p:cNvSpPr>
                  <p:nvPr/>
                </p:nvSpPr>
                <p:spPr bwMode="auto">
                  <a:xfrm>
                    <a:off x="1183" y="3420"/>
                    <a:ext cx="24" cy="1"/>
                  </a:xfrm>
                  <a:prstGeom prst="line">
                    <a:avLst/>
                  </a:prstGeom>
                  <a:noFill/>
                  <a:ln w="12700">
                    <a:solidFill>
                      <a:srgbClr val="000000"/>
                    </a:solidFill>
                    <a:round/>
                    <a:headEnd/>
                    <a:tailEnd/>
                  </a:ln>
                </p:spPr>
                <p:txBody>
                  <a:bodyPr/>
                  <a:lstStyle/>
                  <a:p>
                    <a:endParaRPr lang="en-US"/>
                  </a:p>
                </p:txBody>
              </p:sp>
              <p:sp>
                <p:nvSpPr>
                  <p:cNvPr id="11407" name="Line 54"/>
                  <p:cNvSpPr>
                    <a:spLocks noChangeAspect="1" noChangeShapeType="1"/>
                  </p:cNvSpPr>
                  <p:nvPr/>
                </p:nvSpPr>
                <p:spPr bwMode="auto">
                  <a:xfrm>
                    <a:off x="1183" y="3356"/>
                    <a:ext cx="24" cy="1"/>
                  </a:xfrm>
                  <a:prstGeom prst="line">
                    <a:avLst/>
                  </a:prstGeom>
                  <a:noFill/>
                  <a:ln w="12700">
                    <a:solidFill>
                      <a:srgbClr val="000000"/>
                    </a:solidFill>
                    <a:round/>
                    <a:headEnd/>
                    <a:tailEnd/>
                  </a:ln>
                </p:spPr>
                <p:txBody>
                  <a:bodyPr/>
                  <a:lstStyle/>
                  <a:p>
                    <a:endParaRPr lang="en-US"/>
                  </a:p>
                </p:txBody>
              </p:sp>
              <p:sp>
                <p:nvSpPr>
                  <p:cNvPr id="11408" name="Line 55"/>
                  <p:cNvSpPr>
                    <a:spLocks noChangeAspect="1" noChangeShapeType="1"/>
                  </p:cNvSpPr>
                  <p:nvPr/>
                </p:nvSpPr>
                <p:spPr bwMode="auto">
                  <a:xfrm>
                    <a:off x="1183" y="3300"/>
                    <a:ext cx="24" cy="1"/>
                  </a:xfrm>
                  <a:prstGeom prst="line">
                    <a:avLst/>
                  </a:prstGeom>
                  <a:noFill/>
                  <a:ln w="12700">
                    <a:solidFill>
                      <a:srgbClr val="000000"/>
                    </a:solidFill>
                    <a:round/>
                    <a:headEnd/>
                    <a:tailEnd/>
                  </a:ln>
                </p:spPr>
                <p:txBody>
                  <a:bodyPr/>
                  <a:lstStyle/>
                  <a:p>
                    <a:endParaRPr lang="en-US"/>
                  </a:p>
                </p:txBody>
              </p:sp>
              <p:sp>
                <p:nvSpPr>
                  <p:cNvPr id="11409" name="Line 56"/>
                  <p:cNvSpPr>
                    <a:spLocks noChangeAspect="1" noChangeShapeType="1"/>
                  </p:cNvSpPr>
                  <p:nvPr/>
                </p:nvSpPr>
                <p:spPr bwMode="auto">
                  <a:xfrm>
                    <a:off x="1183" y="3244"/>
                    <a:ext cx="24" cy="1"/>
                  </a:xfrm>
                  <a:prstGeom prst="line">
                    <a:avLst/>
                  </a:prstGeom>
                  <a:noFill/>
                  <a:ln w="12700">
                    <a:solidFill>
                      <a:srgbClr val="000000"/>
                    </a:solidFill>
                    <a:round/>
                    <a:headEnd/>
                    <a:tailEnd/>
                  </a:ln>
                </p:spPr>
                <p:txBody>
                  <a:bodyPr/>
                  <a:lstStyle/>
                  <a:p>
                    <a:endParaRPr lang="en-US"/>
                  </a:p>
                </p:txBody>
              </p:sp>
              <p:sp>
                <p:nvSpPr>
                  <p:cNvPr id="11410" name="Line 57"/>
                  <p:cNvSpPr>
                    <a:spLocks noChangeAspect="1" noChangeShapeType="1"/>
                  </p:cNvSpPr>
                  <p:nvPr/>
                </p:nvSpPr>
                <p:spPr bwMode="auto">
                  <a:xfrm>
                    <a:off x="1183" y="3124"/>
                    <a:ext cx="24" cy="1"/>
                  </a:xfrm>
                  <a:prstGeom prst="line">
                    <a:avLst/>
                  </a:prstGeom>
                  <a:noFill/>
                  <a:ln w="12700">
                    <a:solidFill>
                      <a:srgbClr val="000000"/>
                    </a:solidFill>
                    <a:round/>
                    <a:headEnd/>
                    <a:tailEnd/>
                  </a:ln>
                </p:spPr>
                <p:txBody>
                  <a:bodyPr/>
                  <a:lstStyle/>
                  <a:p>
                    <a:endParaRPr lang="en-US"/>
                  </a:p>
                </p:txBody>
              </p:sp>
              <p:sp>
                <p:nvSpPr>
                  <p:cNvPr id="11411" name="Line 58"/>
                  <p:cNvSpPr>
                    <a:spLocks noChangeAspect="1" noChangeShapeType="1"/>
                  </p:cNvSpPr>
                  <p:nvPr/>
                </p:nvSpPr>
                <p:spPr bwMode="auto">
                  <a:xfrm>
                    <a:off x="1183" y="3068"/>
                    <a:ext cx="24" cy="1"/>
                  </a:xfrm>
                  <a:prstGeom prst="line">
                    <a:avLst/>
                  </a:prstGeom>
                  <a:noFill/>
                  <a:ln w="12700">
                    <a:solidFill>
                      <a:srgbClr val="000000"/>
                    </a:solidFill>
                    <a:round/>
                    <a:headEnd/>
                    <a:tailEnd/>
                  </a:ln>
                </p:spPr>
                <p:txBody>
                  <a:bodyPr/>
                  <a:lstStyle/>
                  <a:p>
                    <a:endParaRPr lang="en-US"/>
                  </a:p>
                </p:txBody>
              </p:sp>
              <p:sp>
                <p:nvSpPr>
                  <p:cNvPr id="11412" name="Line 59"/>
                  <p:cNvSpPr>
                    <a:spLocks noChangeAspect="1" noChangeShapeType="1"/>
                  </p:cNvSpPr>
                  <p:nvPr/>
                </p:nvSpPr>
                <p:spPr bwMode="auto">
                  <a:xfrm>
                    <a:off x="1183" y="3012"/>
                    <a:ext cx="24" cy="1"/>
                  </a:xfrm>
                  <a:prstGeom prst="line">
                    <a:avLst/>
                  </a:prstGeom>
                  <a:noFill/>
                  <a:ln w="12700">
                    <a:solidFill>
                      <a:srgbClr val="000000"/>
                    </a:solidFill>
                    <a:round/>
                    <a:headEnd/>
                    <a:tailEnd/>
                  </a:ln>
                </p:spPr>
                <p:txBody>
                  <a:bodyPr/>
                  <a:lstStyle/>
                  <a:p>
                    <a:endParaRPr lang="en-US"/>
                  </a:p>
                </p:txBody>
              </p:sp>
              <p:sp>
                <p:nvSpPr>
                  <p:cNvPr id="11413" name="Line 60"/>
                  <p:cNvSpPr>
                    <a:spLocks noChangeAspect="1" noChangeShapeType="1"/>
                  </p:cNvSpPr>
                  <p:nvPr/>
                </p:nvSpPr>
                <p:spPr bwMode="auto">
                  <a:xfrm>
                    <a:off x="1183" y="2948"/>
                    <a:ext cx="24" cy="1"/>
                  </a:xfrm>
                  <a:prstGeom prst="line">
                    <a:avLst/>
                  </a:prstGeom>
                  <a:noFill/>
                  <a:ln w="12700">
                    <a:solidFill>
                      <a:srgbClr val="000000"/>
                    </a:solidFill>
                    <a:round/>
                    <a:headEnd/>
                    <a:tailEnd/>
                  </a:ln>
                </p:spPr>
                <p:txBody>
                  <a:bodyPr/>
                  <a:lstStyle/>
                  <a:p>
                    <a:endParaRPr lang="en-US"/>
                  </a:p>
                </p:txBody>
              </p:sp>
              <p:sp>
                <p:nvSpPr>
                  <p:cNvPr id="11414" name="Line 61"/>
                  <p:cNvSpPr>
                    <a:spLocks noChangeAspect="1" noChangeShapeType="1"/>
                  </p:cNvSpPr>
                  <p:nvPr/>
                </p:nvSpPr>
                <p:spPr bwMode="auto">
                  <a:xfrm>
                    <a:off x="1183" y="2836"/>
                    <a:ext cx="24" cy="1"/>
                  </a:xfrm>
                  <a:prstGeom prst="line">
                    <a:avLst/>
                  </a:prstGeom>
                  <a:noFill/>
                  <a:ln w="12700">
                    <a:solidFill>
                      <a:srgbClr val="000000"/>
                    </a:solidFill>
                    <a:round/>
                    <a:headEnd/>
                    <a:tailEnd/>
                  </a:ln>
                </p:spPr>
                <p:txBody>
                  <a:bodyPr/>
                  <a:lstStyle/>
                  <a:p>
                    <a:endParaRPr lang="en-US"/>
                  </a:p>
                </p:txBody>
              </p:sp>
              <p:sp>
                <p:nvSpPr>
                  <p:cNvPr id="11415" name="Line 62"/>
                  <p:cNvSpPr>
                    <a:spLocks noChangeAspect="1" noChangeShapeType="1"/>
                  </p:cNvSpPr>
                  <p:nvPr/>
                </p:nvSpPr>
                <p:spPr bwMode="auto">
                  <a:xfrm>
                    <a:off x="1183" y="2772"/>
                    <a:ext cx="24" cy="1"/>
                  </a:xfrm>
                  <a:prstGeom prst="line">
                    <a:avLst/>
                  </a:prstGeom>
                  <a:noFill/>
                  <a:ln w="12700">
                    <a:solidFill>
                      <a:srgbClr val="000000"/>
                    </a:solidFill>
                    <a:round/>
                    <a:headEnd/>
                    <a:tailEnd/>
                  </a:ln>
                </p:spPr>
                <p:txBody>
                  <a:bodyPr/>
                  <a:lstStyle/>
                  <a:p>
                    <a:endParaRPr lang="en-US"/>
                  </a:p>
                </p:txBody>
              </p:sp>
              <p:sp>
                <p:nvSpPr>
                  <p:cNvPr id="11416" name="Line 63"/>
                  <p:cNvSpPr>
                    <a:spLocks noChangeAspect="1" noChangeShapeType="1"/>
                  </p:cNvSpPr>
                  <p:nvPr/>
                </p:nvSpPr>
                <p:spPr bwMode="auto">
                  <a:xfrm>
                    <a:off x="1183" y="2716"/>
                    <a:ext cx="24" cy="1"/>
                  </a:xfrm>
                  <a:prstGeom prst="line">
                    <a:avLst/>
                  </a:prstGeom>
                  <a:noFill/>
                  <a:ln w="12700">
                    <a:solidFill>
                      <a:srgbClr val="000000"/>
                    </a:solidFill>
                    <a:round/>
                    <a:headEnd/>
                    <a:tailEnd/>
                  </a:ln>
                </p:spPr>
                <p:txBody>
                  <a:bodyPr/>
                  <a:lstStyle/>
                  <a:p>
                    <a:endParaRPr lang="en-US"/>
                  </a:p>
                </p:txBody>
              </p:sp>
              <p:sp>
                <p:nvSpPr>
                  <p:cNvPr id="11417" name="Line 64"/>
                  <p:cNvSpPr>
                    <a:spLocks noChangeAspect="1" noChangeShapeType="1"/>
                  </p:cNvSpPr>
                  <p:nvPr/>
                </p:nvSpPr>
                <p:spPr bwMode="auto">
                  <a:xfrm>
                    <a:off x="1183" y="2660"/>
                    <a:ext cx="24" cy="1"/>
                  </a:xfrm>
                  <a:prstGeom prst="line">
                    <a:avLst/>
                  </a:prstGeom>
                  <a:noFill/>
                  <a:ln w="12700">
                    <a:solidFill>
                      <a:srgbClr val="000000"/>
                    </a:solidFill>
                    <a:round/>
                    <a:headEnd/>
                    <a:tailEnd/>
                  </a:ln>
                </p:spPr>
                <p:txBody>
                  <a:bodyPr/>
                  <a:lstStyle/>
                  <a:p>
                    <a:endParaRPr lang="en-US"/>
                  </a:p>
                </p:txBody>
              </p:sp>
              <p:sp>
                <p:nvSpPr>
                  <p:cNvPr id="11418" name="Line 65"/>
                  <p:cNvSpPr>
                    <a:spLocks noChangeAspect="1" noChangeShapeType="1"/>
                  </p:cNvSpPr>
                  <p:nvPr/>
                </p:nvSpPr>
                <p:spPr bwMode="auto">
                  <a:xfrm>
                    <a:off x="1183" y="2540"/>
                    <a:ext cx="24" cy="1"/>
                  </a:xfrm>
                  <a:prstGeom prst="line">
                    <a:avLst/>
                  </a:prstGeom>
                  <a:noFill/>
                  <a:ln w="12700">
                    <a:solidFill>
                      <a:srgbClr val="000000"/>
                    </a:solidFill>
                    <a:round/>
                    <a:headEnd/>
                    <a:tailEnd/>
                  </a:ln>
                </p:spPr>
                <p:txBody>
                  <a:bodyPr/>
                  <a:lstStyle/>
                  <a:p>
                    <a:endParaRPr lang="en-US"/>
                  </a:p>
                </p:txBody>
              </p:sp>
              <p:sp>
                <p:nvSpPr>
                  <p:cNvPr id="11419" name="Line 66"/>
                  <p:cNvSpPr>
                    <a:spLocks noChangeAspect="1" noChangeShapeType="1"/>
                  </p:cNvSpPr>
                  <p:nvPr/>
                </p:nvSpPr>
                <p:spPr bwMode="auto">
                  <a:xfrm>
                    <a:off x="1183" y="2484"/>
                    <a:ext cx="24" cy="1"/>
                  </a:xfrm>
                  <a:prstGeom prst="line">
                    <a:avLst/>
                  </a:prstGeom>
                  <a:noFill/>
                  <a:ln w="12700">
                    <a:solidFill>
                      <a:srgbClr val="000000"/>
                    </a:solidFill>
                    <a:round/>
                    <a:headEnd/>
                    <a:tailEnd/>
                  </a:ln>
                </p:spPr>
                <p:txBody>
                  <a:bodyPr/>
                  <a:lstStyle/>
                  <a:p>
                    <a:endParaRPr lang="en-US"/>
                  </a:p>
                </p:txBody>
              </p:sp>
              <p:sp>
                <p:nvSpPr>
                  <p:cNvPr id="11420" name="Line 67"/>
                  <p:cNvSpPr>
                    <a:spLocks noChangeAspect="1" noChangeShapeType="1"/>
                  </p:cNvSpPr>
                  <p:nvPr/>
                </p:nvSpPr>
                <p:spPr bwMode="auto">
                  <a:xfrm>
                    <a:off x="1183" y="2428"/>
                    <a:ext cx="24" cy="1"/>
                  </a:xfrm>
                  <a:prstGeom prst="line">
                    <a:avLst/>
                  </a:prstGeom>
                  <a:noFill/>
                  <a:ln w="12700">
                    <a:solidFill>
                      <a:srgbClr val="000000"/>
                    </a:solidFill>
                    <a:round/>
                    <a:headEnd/>
                    <a:tailEnd/>
                  </a:ln>
                </p:spPr>
                <p:txBody>
                  <a:bodyPr/>
                  <a:lstStyle/>
                  <a:p>
                    <a:endParaRPr lang="en-US"/>
                  </a:p>
                </p:txBody>
              </p:sp>
              <p:sp>
                <p:nvSpPr>
                  <p:cNvPr id="11421" name="Line 68"/>
                  <p:cNvSpPr>
                    <a:spLocks noChangeAspect="1" noChangeShapeType="1"/>
                  </p:cNvSpPr>
                  <p:nvPr/>
                </p:nvSpPr>
                <p:spPr bwMode="auto">
                  <a:xfrm>
                    <a:off x="1183" y="2364"/>
                    <a:ext cx="24" cy="1"/>
                  </a:xfrm>
                  <a:prstGeom prst="line">
                    <a:avLst/>
                  </a:prstGeom>
                  <a:noFill/>
                  <a:ln w="12700">
                    <a:solidFill>
                      <a:srgbClr val="000000"/>
                    </a:solidFill>
                    <a:round/>
                    <a:headEnd/>
                    <a:tailEnd/>
                  </a:ln>
                </p:spPr>
                <p:txBody>
                  <a:bodyPr/>
                  <a:lstStyle/>
                  <a:p>
                    <a:endParaRPr lang="en-US"/>
                  </a:p>
                </p:txBody>
              </p:sp>
              <p:sp>
                <p:nvSpPr>
                  <p:cNvPr id="11422" name="Line 69"/>
                  <p:cNvSpPr>
                    <a:spLocks noChangeAspect="1" noChangeShapeType="1"/>
                  </p:cNvSpPr>
                  <p:nvPr/>
                </p:nvSpPr>
                <p:spPr bwMode="auto">
                  <a:xfrm>
                    <a:off x="1183" y="2252"/>
                    <a:ext cx="24" cy="1"/>
                  </a:xfrm>
                  <a:prstGeom prst="line">
                    <a:avLst/>
                  </a:prstGeom>
                  <a:noFill/>
                  <a:ln w="12700">
                    <a:solidFill>
                      <a:srgbClr val="000000"/>
                    </a:solidFill>
                    <a:round/>
                    <a:headEnd/>
                    <a:tailEnd/>
                  </a:ln>
                </p:spPr>
                <p:txBody>
                  <a:bodyPr/>
                  <a:lstStyle/>
                  <a:p>
                    <a:endParaRPr lang="en-US"/>
                  </a:p>
                </p:txBody>
              </p:sp>
              <p:sp>
                <p:nvSpPr>
                  <p:cNvPr id="11423" name="Line 70"/>
                  <p:cNvSpPr>
                    <a:spLocks noChangeAspect="1" noChangeShapeType="1"/>
                  </p:cNvSpPr>
                  <p:nvPr/>
                </p:nvSpPr>
                <p:spPr bwMode="auto">
                  <a:xfrm>
                    <a:off x="1183" y="2188"/>
                    <a:ext cx="24" cy="1"/>
                  </a:xfrm>
                  <a:prstGeom prst="line">
                    <a:avLst/>
                  </a:prstGeom>
                  <a:noFill/>
                  <a:ln w="12700">
                    <a:solidFill>
                      <a:srgbClr val="000000"/>
                    </a:solidFill>
                    <a:round/>
                    <a:headEnd/>
                    <a:tailEnd/>
                  </a:ln>
                </p:spPr>
                <p:txBody>
                  <a:bodyPr/>
                  <a:lstStyle/>
                  <a:p>
                    <a:endParaRPr lang="en-US"/>
                  </a:p>
                </p:txBody>
              </p:sp>
              <p:sp>
                <p:nvSpPr>
                  <p:cNvPr id="11424" name="Line 71"/>
                  <p:cNvSpPr>
                    <a:spLocks noChangeAspect="1" noChangeShapeType="1"/>
                  </p:cNvSpPr>
                  <p:nvPr/>
                </p:nvSpPr>
                <p:spPr bwMode="auto">
                  <a:xfrm>
                    <a:off x="1183" y="2132"/>
                    <a:ext cx="24" cy="1"/>
                  </a:xfrm>
                  <a:prstGeom prst="line">
                    <a:avLst/>
                  </a:prstGeom>
                  <a:noFill/>
                  <a:ln w="12700">
                    <a:solidFill>
                      <a:srgbClr val="000000"/>
                    </a:solidFill>
                    <a:round/>
                    <a:headEnd/>
                    <a:tailEnd/>
                  </a:ln>
                </p:spPr>
                <p:txBody>
                  <a:bodyPr/>
                  <a:lstStyle/>
                  <a:p>
                    <a:endParaRPr lang="en-US"/>
                  </a:p>
                </p:txBody>
              </p:sp>
              <p:sp>
                <p:nvSpPr>
                  <p:cNvPr id="11425" name="Line 72"/>
                  <p:cNvSpPr>
                    <a:spLocks noChangeAspect="1" noChangeShapeType="1"/>
                  </p:cNvSpPr>
                  <p:nvPr/>
                </p:nvSpPr>
                <p:spPr bwMode="auto">
                  <a:xfrm>
                    <a:off x="1183" y="2076"/>
                    <a:ext cx="24" cy="1"/>
                  </a:xfrm>
                  <a:prstGeom prst="line">
                    <a:avLst/>
                  </a:prstGeom>
                  <a:noFill/>
                  <a:ln w="12700">
                    <a:solidFill>
                      <a:srgbClr val="000000"/>
                    </a:solidFill>
                    <a:round/>
                    <a:headEnd/>
                    <a:tailEnd/>
                  </a:ln>
                </p:spPr>
                <p:txBody>
                  <a:bodyPr/>
                  <a:lstStyle/>
                  <a:p>
                    <a:endParaRPr lang="en-US"/>
                  </a:p>
                </p:txBody>
              </p:sp>
              <p:sp>
                <p:nvSpPr>
                  <p:cNvPr id="11426" name="Line 73"/>
                  <p:cNvSpPr>
                    <a:spLocks noChangeAspect="1" noChangeShapeType="1"/>
                  </p:cNvSpPr>
                  <p:nvPr/>
                </p:nvSpPr>
                <p:spPr bwMode="auto">
                  <a:xfrm>
                    <a:off x="1183" y="1956"/>
                    <a:ext cx="24" cy="1"/>
                  </a:xfrm>
                  <a:prstGeom prst="line">
                    <a:avLst/>
                  </a:prstGeom>
                  <a:noFill/>
                  <a:ln w="12700">
                    <a:solidFill>
                      <a:srgbClr val="000000"/>
                    </a:solidFill>
                    <a:round/>
                    <a:headEnd/>
                    <a:tailEnd/>
                  </a:ln>
                </p:spPr>
                <p:txBody>
                  <a:bodyPr/>
                  <a:lstStyle/>
                  <a:p>
                    <a:endParaRPr lang="en-US"/>
                  </a:p>
                </p:txBody>
              </p:sp>
              <p:sp>
                <p:nvSpPr>
                  <p:cNvPr id="11427" name="Line 74"/>
                  <p:cNvSpPr>
                    <a:spLocks noChangeAspect="1" noChangeShapeType="1"/>
                  </p:cNvSpPr>
                  <p:nvPr/>
                </p:nvSpPr>
                <p:spPr bwMode="auto">
                  <a:xfrm>
                    <a:off x="1183" y="1900"/>
                    <a:ext cx="24" cy="1"/>
                  </a:xfrm>
                  <a:prstGeom prst="line">
                    <a:avLst/>
                  </a:prstGeom>
                  <a:noFill/>
                  <a:ln w="12700">
                    <a:solidFill>
                      <a:srgbClr val="000000"/>
                    </a:solidFill>
                    <a:round/>
                    <a:headEnd/>
                    <a:tailEnd/>
                  </a:ln>
                </p:spPr>
                <p:txBody>
                  <a:bodyPr/>
                  <a:lstStyle/>
                  <a:p>
                    <a:endParaRPr lang="en-US"/>
                  </a:p>
                </p:txBody>
              </p:sp>
              <p:sp>
                <p:nvSpPr>
                  <p:cNvPr id="11428" name="Line 75"/>
                  <p:cNvSpPr>
                    <a:spLocks noChangeAspect="1" noChangeShapeType="1"/>
                  </p:cNvSpPr>
                  <p:nvPr/>
                </p:nvSpPr>
                <p:spPr bwMode="auto">
                  <a:xfrm>
                    <a:off x="1183" y="1844"/>
                    <a:ext cx="24" cy="1"/>
                  </a:xfrm>
                  <a:prstGeom prst="line">
                    <a:avLst/>
                  </a:prstGeom>
                  <a:noFill/>
                  <a:ln w="12700">
                    <a:solidFill>
                      <a:srgbClr val="000000"/>
                    </a:solidFill>
                    <a:round/>
                    <a:headEnd/>
                    <a:tailEnd/>
                  </a:ln>
                </p:spPr>
                <p:txBody>
                  <a:bodyPr/>
                  <a:lstStyle/>
                  <a:p>
                    <a:endParaRPr lang="en-US"/>
                  </a:p>
                </p:txBody>
              </p:sp>
              <p:sp>
                <p:nvSpPr>
                  <p:cNvPr id="11429" name="Line 76"/>
                  <p:cNvSpPr>
                    <a:spLocks noChangeAspect="1" noChangeShapeType="1"/>
                  </p:cNvSpPr>
                  <p:nvPr/>
                </p:nvSpPr>
                <p:spPr bwMode="auto">
                  <a:xfrm>
                    <a:off x="1183" y="1780"/>
                    <a:ext cx="24" cy="1"/>
                  </a:xfrm>
                  <a:prstGeom prst="line">
                    <a:avLst/>
                  </a:prstGeom>
                  <a:noFill/>
                  <a:ln w="12700">
                    <a:solidFill>
                      <a:srgbClr val="000000"/>
                    </a:solidFill>
                    <a:round/>
                    <a:headEnd/>
                    <a:tailEnd/>
                  </a:ln>
                </p:spPr>
                <p:txBody>
                  <a:bodyPr/>
                  <a:lstStyle/>
                  <a:p>
                    <a:endParaRPr lang="en-US"/>
                  </a:p>
                </p:txBody>
              </p:sp>
              <p:sp>
                <p:nvSpPr>
                  <p:cNvPr id="11430" name="Line 77"/>
                  <p:cNvSpPr>
                    <a:spLocks noChangeAspect="1" noChangeShapeType="1"/>
                  </p:cNvSpPr>
                  <p:nvPr/>
                </p:nvSpPr>
                <p:spPr bwMode="auto">
                  <a:xfrm>
                    <a:off x="1183" y="1668"/>
                    <a:ext cx="24" cy="1"/>
                  </a:xfrm>
                  <a:prstGeom prst="line">
                    <a:avLst/>
                  </a:prstGeom>
                  <a:noFill/>
                  <a:ln w="12700">
                    <a:solidFill>
                      <a:srgbClr val="000000"/>
                    </a:solidFill>
                    <a:round/>
                    <a:headEnd/>
                    <a:tailEnd/>
                  </a:ln>
                </p:spPr>
                <p:txBody>
                  <a:bodyPr/>
                  <a:lstStyle/>
                  <a:p>
                    <a:endParaRPr lang="en-US"/>
                  </a:p>
                </p:txBody>
              </p:sp>
              <p:sp>
                <p:nvSpPr>
                  <p:cNvPr id="11431" name="Line 78"/>
                  <p:cNvSpPr>
                    <a:spLocks noChangeAspect="1" noChangeShapeType="1"/>
                  </p:cNvSpPr>
                  <p:nvPr/>
                </p:nvSpPr>
                <p:spPr bwMode="auto">
                  <a:xfrm>
                    <a:off x="1183" y="1604"/>
                    <a:ext cx="24" cy="1"/>
                  </a:xfrm>
                  <a:prstGeom prst="line">
                    <a:avLst/>
                  </a:prstGeom>
                  <a:noFill/>
                  <a:ln w="12700">
                    <a:solidFill>
                      <a:srgbClr val="000000"/>
                    </a:solidFill>
                    <a:round/>
                    <a:headEnd/>
                    <a:tailEnd/>
                  </a:ln>
                </p:spPr>
                <p:txBody>
                  <a:bodyPr/>
                  <a:lstStyle/>
                  <a:p>
                    <a:endParaRPr lang="en-US"/>
                  </a:p>
                </p:txBody>
              </p:sp>
              <p:sp>
                <p:nvSpPr>
                  <p:cNvPr id="11432" name="Line 79"/>
                  <p:cNvSpPr>
                    <a:spLocks noChangeAspect="1" noChangeShapeType="1"/>
                  </p:cNvSpPr>
                  <p:nvPr/>
                </p:nvSpPr>
                <p:spPr bwMode="auto">
                  <a:xfrm>
                    <a:off x="1183" y="1548"/>
                    <a:ext cx="24" cy="1"/>
                  </a:xfrm>
                  <a:prstGeom prst="line">
                    <a:avLst/>
                  </a:prstGeom>
                  <a:noFill/>
                  <a:ln w="12700">
                    <a:solidFill>
                      <a:srgbClr val="000000"/>
                    </a:solidFill>
                    <a:round/>
                    <a:headEnd/>
                    <a:tailEnd/>
                  </a:ln>
                </p:spPr>
                <p:txBody>
                  <a:bodyPr/>
                  <a:lstStyle/>
                  <a:p>
                    <a:endParaRPr lang="en-US"/>
                  </a:p>
                </p:txBody>
              </p:sp>
              <p:sp>
                <p:nvSpPr>
                  <p:cNvPr id="11433" name="Line 80"/>
                  <p:cNvSpPr>
                    <a:spLocks noChangeAspect="1" noChangeShapeType="1"/>
                  </p:cNvSpPr>
                  <p:nvPr/>
                </p:nvSpPr>
                <p:spPr bwMode="auto">
                  <a:xfrm>
                    <a:off x="1183" y="1492"/>
                    <a:ext cx="24" cy="1"/>
                  </a:xfrm>
                  <a:prstGeom prst="line">
                    <a:avLst/>
                  </a:prstGeom>
                  <a:noFill/>
                  <a:ln w="12700">
                    <a:solidFill>
                      <a:srgbClr val="000000"/>
                    </a:solidFill>
                    <a:round/>
                    <a:headEnd/>
                    <a:tailEnd/>
                  </a:ln>
                </p:spPr>
                <p:txBody>
                  <a:bodyPr/>
                  <a:lstStyle/>
                  <a:p>
                    <a:endParaRPr lang="en-US"/>
                  </a:p>
                </p:txBody>
              </p:sp>
              <p:sp>
                <p:nvSpPr>
                  <p:cNvPr id="11434" name="Line 81"/>
                  <p:cNvSpPr>
                    <a:spLocks noChangeAspect="1" noChangeShapeType="1"/>
                  </p:cNvSpPr>
                  <p:nvPr/>
                </p:nvSpPr>
                <p:spPr bwMode="auto">
                  <a:xfrm>
                    <a:off x="1183" y="1372"/>
                    <a:ext cx="24" cy="1"/>
                  </a:xfrm>
                  <a:prstGeom prst="line">
                    <a:avLst/>
                  </a:prstGeom>
                  <a:noFill/>
                  <a:ln w="12700">
                    <a:solidFill>
                      <a:srgbClr val="000000"/>
                    </a:solidFill>
                    <a:round/>
                    <a:headEnd/>
                    <a:tailEnd/>
                  </a:ln>
                </p:spPr>
                <p:txBody>
                  <a:bodyPr/>
                  <a:lstStyle/>
                  <a:p>
                    <a:endParaRPr lang="en-US"/>
                  </a:p>
                </p:txBody>
              </p:sp>
              <p:sp>
                <p:nvSpPr>
                  <p:cNvPr id="11435" name="Line 82"/>
                  <p:cNvSpPr>
                    <a:spLocks noChangeAspect="1" noChangeShapeType="1"/>
                  </p:cNvSpPr>
                  <p:nvPr/>
                </p:nvSpPr>
                <p:spPr bwMode="auto">
                  <a:xfrm>
                    <a:off x="1183" y="1316"/>
                    <a:ext cx="24" cy="1"/>
                  </a:xfrm>
                  <a:prstGeom prst="line">
                    <a:avLst/>
                  </a:prstGeom>
                  <a:noFill/>
                  <a:ln w="12700">
                    <a:solidFill>
                      <a:srgbClr val="000000"/>
                    </a:solidFill>
                    <a:round/>
                    <a:headEnd/>
                    <a:tailEnd/>
                  </a:ln>
                </p:spPr>
                <p:txBody>
                  <a:bodyPr/>
                  <a:lstStyle/>
                  <a:p>
                    <a:endParaRPr lang="en-US"/>
                  </a:p>
                </p:txBody>
              </p:sp>
              <p:sp>
                <p:nvSpPr>
                  <p:cNvPr id="11436" name="Line 83"/>
                  <p:cNvSpPr>
                    <a:spLocks noChangeAspect="1" noChangeShapeType="1"/>
                  </p:cNvSpPr>
                  <p:nvPr/>
                </p:nvSpPr>
                <p:spPr bwMode="auto">
                  <a:xfrm>
                    <a:off x="1183" y="1260"/>
                    <a:ext cx="24" cy="1"/>
                  </a:xfrm>
                  <a:prstGeom prst="line">
                    <a:avLst/>
                  </a:prstGeom>
                  <a:noFill/>
                  <a:ln w="12700">
                    <a:solidFill>
                      <a:srgbClr val="000000"/>
                    </a:solidFill>
                    <a:round/>
                    <a:headEnd/>
                    <a:tailEnd/>
                  </a:ln>
                </p:spPr>
                <p:txBody>
                  <a:bodyPr/>
                  <a:lstStyle/>
                  <a:p>
                    <a:endParaRPr lang="en-US"/>
                  </a:p>
                </p:txBody>
              </p:sp>
              <p:sp>
                <p:nvSpPr>
                  <p:cNvPr id="11437" name="Line 84"/>
                  <p:cNvSpPr>
                    <a:spLocks noChangeAspect="1" noChangeShapeType="1"/>
                  </p:cNvSpPr>
                  <p:nvPr/>
                </p:nvSpPr>
                <p:spPr bwMode="auto">
                  <a:xfrm>
                    <a:off x="1183" y="1196"/>
                    <a:ext cx="24" cy="1"/>
                  </a:xfrm>
                  <a:prstGeom prst="line">
                    <a:avLst/>
                  </a:prstGeom>
                  <a:noFill/>
                  <a:ln w="12700">
                    <a:solidFill>
                      <a:srgbClr val="000000"/>
                    </a:solidFill>
                    <a:round/>
                    <a:headEnd/>
                    <a:tailEnd/>
                  </a:ln>
                </p:spPr>
                <p:txBody>
                  <a:bodyPr/>
                  <a:lstStyle/>
                  <a:p>
                    <a:endParaRPr lang="en-US"/>
                  </a:p>
                </p:txBody>
              </p:sp>
            </p:grpSp>
            <p:grpSp>
              <p:nvGrpSpPr>
                <p:cNvPr id="9" name="Group 127"/>
                <p:cNvGrpSpPr>
                  <a:grpSpLocks noChangeAspect="1"/>
                </p:cNvGrpSpPr>
                <p:nvPr/>
              </p:nvGrpSpPr>
              <p:grpSpPr bwMode="auto">
                <a:xfrm>
                  <a:off x="4632" y="1140"/>
                  <a:ext cx="48" cy="2337"/>
                  <a:chOff x="4632" y="1140"/>
                  <a:chExt cx="48" cy="2337"/>
                </a:xfrm>
              </p:grpSpPr>
              <p:sp>
                <p:nvSpPr>
                  <p:cNvPr id="11356" name="Line 86"/>
                  <p:cNvSpPr>
                    <a:spLocks noChangeAspect="1" noChangeShapeType="1"/>
                  </p:cNvSpPr>
                  <p:nvPr/>
                </p:nvSpPr>
                <p:spPr bwMode="auto">
                  <a:xfrm flipH="1">
                    <a:off x="4632" y="3476"/>
                    <a:ext cx="48" cy="1"/>
                  </a:xfrm>
                  <a:prstGeom prst="line">
                    <a:avLst/>
                  </a:prstGeom>
                  <a:noFill/>
                  <a:ln w="12700">
                    <a:solidFill>
                      <a:srgbClr val="000000"/>
                    </a:solidFill>
                    <a:round/>
                    <a:headEnd/>
                    <a:tailEnd/>
                  </a:ln>
                </p:spPr>
                <p:txBody>
                  <a:bodyPr/>
                  <a:lstStyle/>
                  <a:p>
                    <a:endParaRPr lang="en-US"/>
                  </a:p>
                </p:txBody>
              </p:sp>
              <p:sp>
                <p:nvSpPr>
                  <p:cNvPr id="11357" name="Line 87"/>
                  <p:cNvSpPr>
                    <a:spLocks noChangeAspect="1" noChangeShapeType="1"/>
                  </p:cNvSpPr>
                  <p:nvPr/>
                </p:nvSpPr>
                <p:spPr bwMode="auto">
                  <a:xfrm flipH="1">
                    <a:off x="4632" y="3188"/>
                    <a:ext cx="48" cy="1"/>
                  </a:xfrm>
                  <a:prstGeom prst="line">
                    <a:avLst/>
                  </a:prstGeom>
                  <a:noFill/>
                  <a:ln w="12700">
                    <a:solidFill>
                      <a:srgbClr val="000000"/>
                    </a:solidFill>
                    <a:round/>
                    <a:headEnd/>
                    <a:tailEnd/>
                  </a:ln>
                </p:spPr>
                <p:txBody>
                  <a:bodyPr/>
                  <a:lstStyle/>
                  <a:p>
                    <a:endParaRPr lang="en-US"/>
                  </a:p>
                </p:txBody>
              </p:sp>
              <p:sp>
                <p:nvSpPr>
                  <p:cNvPr id="11358" name="Line 88"/>
                  <p:cNvSpPr>
                    <a:spLocks noChangeAspect="1" noChangeShapeType="1"/>
                  </p:cNvSpPr>
                  <p:nvPr/>
                </p:nvSpPr>
                <p:spPr bwMode="auto">
                  <a:xfrm flipH="1">
                    <a:off x="4632" y="2892"/>
                    <a:ext cx="48" cy="1"/>
                  </a:xfrm>
                  <a:prstGeom prst="line">
                    <a:avLst/>
                  </a:prstGeom>
                  <a:noFill/>
                  <a:ln w="12700">
                    <a:solidFill>
                      <a:srgbClr val="000000"/>
                    </a:solidFill>
                    <a:round/>
                    <a:headEnd/>
                    <a:tailEnd/>
                  </a:ln>
                </p:spPr>
                <p:txBody>
                  <a:bodyPr/>
                  <a:lstStyle/>
                  <a:p>
                    <a:endParaRPr lang="en-US"/>
                  </a:p>
                </p:txBody>
              </p:sp>
              <p:sp>
                <p:nvSpPr>
                  <p:cNvPr id="11359" name="Line 89"/>
                  <p:cNvSpPr>
                    <a:spLocks noChangeAspect="1" noChangeShapeType="1"/>
                  </p:cNvSpPr>
                  <p:nvPr/>
                </p:nvSpPr>
                <p:spPr bwMode="auto">
                  <a:xfrm flipH="1">
                    <a:off x="4632" y="2604"/>
                    <a:ext cx="48" cy="1"/>
                  </a:xfrm>
                  <a:prstGeom prst="line">
                    <a:avLst/>
                  </a:prstGeom>
                  <a:noFill/>
                  <a:ln w="12700">
                    <a:solidFill>
                      <a:srgbClr val="000000"/>
                    </a:solidFill>
                    <a:round/>
                    <a:headEnd/>
                    <a:tailEnd/>
                  </a:ln>
                </p:spPr>
                <p:txBody>
                  <a:bodyPr/>
                  <a:lstStyle/>
                  <a:p>
                    <a:endParaRPr lang="en-US"/>
                  </a:p>
                </p:txBody>
              </p:sp>
              <p:sp>
                <p:nvSpPr>
                  <p:cNvPr id="11360" name="Line 90"/>
                  <p:cNvSpPr>
                    <a:spLocks noChangeAspect="1" noChangeShapeType="1"/>
                  </p:cNvSpPr>
                  <p:nvPr/>
                </p:nvSpPr>
                <p:spPr bwMode="auto">
                  <a:xfrm flipH="1">
                    <a:off x="4632" y="2308"/>
                    <a:ext cx="48" cy="1"/>
                  </a:xfrm>
                  <a:prstGeom prst="line">
                    <a:avLst/>
                  </a:prstGeom>
                  <a:noFill/>
                  <a:ln w="12700">
                    <a:solidFill>
                      <a:srgbClr val="000000"/>
                    </a:solidFill>
                    <a:round/>
                    <a:headEnd/>
                    <a:tailEnd/>
                  </a:ln>
                </p:spPr>
                <p:txBody>
                  <a:bodyPr/>
                  <a:lstStyle/>
                  <a:p>
                    <a:endParaRPr lang="en-US"/>
                  </a:p>
                </p:txBody>
              </p:sp>
              <p:sp>
                <p:nvSpPr>
                  <p:cNvPr id="11361" name="Line 91"/>
                  <p:cNvSpPr>
                    <a:spLocks noChangeAspect="1" noChangeShapeType="1"/>
                  </p:cNvSpPr>
                  <p:nvPr/>
                </p:nvSpPr>
                <p:spPr bwMode="auto">
                  <a:xfrm flipH="1">
                    <a:off x="4632" y="2020"/>
                    <a:ext cx="48" cy="1"/>
                  </a:xfrm>
                  <a:prstGeom prst="line">
                    <a:avLst/>
                  </a:prstGeom>
                  <a:noFill/>
                  <a:ln w="12700">
                    <a:solidFill>
                      <a:srgbClr val="000000"/>
                    </a:solidFill>
                    <a:round/>
                    <a:headEnd/>
                    <a:tailEnd/>
                  </a:ln>
                </p:spPr>
                <p:txBody>
                  <a:bodyPr/>
                  <a:lstStyle/>
                  <a:p>
                    <a:endParaRPr lang="en-US"/>
                  </a:p>
                </p:txBody>
              </p:sp>
              <p:sp>
                <p:nvSpPr>
                  <p:cNvPr id="11362" name="Line 92"/>
                  <p:cNvSpPr>
                    <a:spLocks noChangeAspect="1" noChangeShapeType="1"/>
                  </p:cNvSpPr>
                  <p:nvPr/>
                </p:nvSpPr>
                <p:spPr bwMode="auto">
                  <a:xfrm flipH="1">
                    <a:off x="4632" y="1724"/>
                    <a:ext cx="48" cy="1"/>
                  </a:xfrm>
                  <a:prstGeom prst="line">
                    <a:avLst/>
                  </a:prstGeom>
                  <a:noFill/>
                  <a:ln w="12700">
                    <a:solidFill>
                      <a:srgbClr val="000000"/>
                    </a:solidFill>
                    <a:round/>
                    <a:headEnd/>
                    <a:tailEnd/>
                  </a:ln>
                </p:spPr>
                <p:txBody>
                  <a:bodyPr/>
                  <a:lstStyle/>
                  <a:p>
                    <a:endParaRPr lang="en-US"/>
                  </a:p>
                </p:txBody>
              </p:sp>
              <p:sp>
                <p:nvSpPr>
                  <p:cNvPr id="11363" name="Line 93"/>
                  <p:cNvSpPr>
                    <a:spLocks noChangeAspect="1" noChangeShapeType="1"/>
                  </p:cNvSpPr>
                  <p:nvPr/>
                </p:nvSpPr>
                <p:spPr bwMode="auto">
                  <a:xfrm flipH="1">
                    <a:off x="4632" y="1436"/>
                    <a:ext cx="48" cy="1"/>
                  </a:xfrm>
                  <a:prstGeom prst="line">
                    <a:avLst/>
                  </a:prstGeom>
                  <a:noFill/>
                  <a:ln w="12700">
                    <a:solidFill>
                      <a:srgbClr val="000000"/>
                    </a:solidFill>
                    <a:round/>
                    <a:headEnd/>
                    <a:tailEnd/>
                  </a:ln>
                </p:spPr>
                <p:txBody>
                  <a:bodyPr/>
                  <a:lstStyle/>
                  <a:p>
                    <a:endParaRPr lang="en-US"/>
                  </a:p>
                </p:txBody>
              </p:sp>
              <p:sp>
                <p:nvSpPr>
                  <p:cNvPr id="11364" name="Line 94"/>
                  <p:cNvSpPr>
                    <a:spLocks noChangeAspect="1" noChangeShapeType="1"/>
                  </p:cNvSpPr>
                  <p:nvPr/>
                </p:nvSpPr>
                <p:spPr bwMode="auto">
                  <a:xfrm flipH="1">
                    <a:off x="4632" y="1140"/>
                    <a:ext cx="48" cy="1"/>
                  </a:xfrm>
                  <a:prstGeom prst="line">
                    <a:avLst/>
                  </a:prstGeom>
                  <a:noFill/>
                  <a:ln w="12700">
                    <a:solidFill>
                      <a:srgbClr val="000000"/>
                    </a:solidFill>
                    <a:round/>
                    <a:headEnd/>
                    <a:tailEnd/>
                  </a:ln>
                </p:spPr>
                <p:txBody>
                  <a:bodyPr/>
                  <a:lstStyle/>
                  <a:p>
                    <a:endParaRPr lang="en-US"/>
                  </a:p>
                </p:txBody>
              </p:sp>
              <p:sp>
                <p:nvSpPr>
                  <p:cNvPr id="11365" name="Line 95"/>
                  <p:cNvSpPr>
                    <a:spLocks noChangeAspect="1" noChangeShapeType="1"/>
                  </p:cNvSpPr>
                  <p:nvPr/>
                </p:nvSpPr>
                <p:spPr bwMode="auto">
                  <a:xfrm flipH="1">
                    <a:off x="4656" y="3420"/>
                    <a:ext cx="24" cy="1"/>
                  </a:xfrm>
                  <a:prstGeom prst="line">
                    <a:avLst/>
                  </a:prstGeom>
                  <a:noFill/>
                  <a:ln w="12700">
                    <a:solidFill>
                      <a:srgbClr val="000000"/>
                    </a:solidFill>
                    <a:round/>
                    <a:headEnd/>
                    <a:tailEnd/>
                  </a:ln>
                </p:spPr>
                <p:txBody>
                  <a:bodyPr/>
                  <a:lstStyle/>
                  <a:p>
                    <a:endParaRPr lang="en-US"/>
                  </a:p>
                </p:txBody>
              </p:sp>
              <p:sp>
                <p:nvSpPr>
                  <p:cNvPr id="11366" name="Line 96"/>
                  <p:cNvSpPr>
                    <a:spLocks noChangeAspect="1" noChangeShapeType="1"/>
                  </p:cNvSpPr>
                  <p:nvPr/>
                </p:nvSpPr>
                <p:spPr bwMode="auto">
                  <a:xfrm flipH="1">
                    <a:off x="4656" y="3356"/>
                    <a:ext cx="24" cy="1"/>
                  </a:xfrm>
                  <a:prstGeom prst="line">
                    <a:avLst/>
                  </a:prstGeom>
                  <a:noFill/>
                  <a:ln w="12700">
                    <a:solidFill>
                      <a:srgbClr val="000000"/>
                    </a:solidFill>
                    <a:round/>
                    <a:headEnd/>
                    <a:tailEnd/>
                  </a:ln>
                </p:spPr>
                <p:txBody>
                  <a:bodyPr/>
                  <a:lstStyle/>
                  <a:p>
                    <a:endParaRPr lang="en-US"/>
                  </a:p>
                </p:txBody>
              </p:sp>
              <p:sp>
                <p:nvSpPr>
                  <p:cNvPr id="11367" name="Line 97"/>
                  <p:cNvSpPr>
                    <a:spLocks noChangeAspect="1" noChangeShapeType="1"/>
                  </p:cNvSpPr>
                  <p:nvPr/>
                </p:nvSpPr>
                <p:spPr bwMode="auto">
                  <a:xfrm flipH="1">
                    <a:off x="4656" y="3300"/>
                    <a:ext cx="24" cy="1"/>
                  </a:xfrm>
                  <a:prstGeom prst="line">
                    <a:avLst/>
                  </a:prstGeom>
                  <a:noFill/>
                  <a:ln w="12700">
                    <a:solidFill>
                      <a:srgbClr val="000000"/>
                    </a:solidFill>
                    <a:round/>
                    <a:headEnd/>
                    <a:tailEnd/>
                  </a:ln>
                </p:spPr>
                <p:txBody>
                  <a:bodyPr/>
                  <a:lstStyle/>
                  <a:p>
                    <a:endParaRPr lang="en-US"/>
                  </a:p>
                </p:txBody>
              </p:sp>
              <p:sp>
                <p:nvSpPr>
                  <p:cNvPr id="11368" name="Line 98"/>
                  <p:cNvSpPr>
                    <a:spLocks noChangeAspect="1" noChangeShapeType="1"/>
                  </p:cNvSpPr>
                  <p:nvPr/>
                </p:nvSpPr>
                <p:spPr bwMode="auto">
                  <a:xfrm flipH="1">
                    <a:off x="4656" y="3244"/>
                    <a:ext cx="24" cy="1"/>
                  </a:xfrm>
                  <a:prstGeom prst="line">
                    <a:avLst/>
                  </a:prstGeom>
                  <a:noFill/>
                  <a:ln w="12700">
                    <a:solidFill>
                      <a:srgbClr val="000000"/>
                    </a:solidFill>
                    <a:round/>
                    <a:headEnd/>
                    <a:tailEnd/>
                  </a:ln>
                </p:spPr>
                <p:txBody>
                  <a:bodyPr/>
                  <a:lstStyle/>
                  <a:p>
                    <a:endParaRPr lang="en-US"/>
                  </a:p>
                </p:txBody>
              </p:sp>
              <p:sp>
                <p:nvSpPr>
                  <p:cNvPr id="11369" name="Line 99"/>
                  <p:cNvSpPr>
                    <a:spLocks noChangeAspect="1" noChangeShapeType="1"/>
                  </p:cNvSpPr>
                  <p:nvPr/>
                </p:nvSpPr>
                <p:spPr bwMode="auto">
                  <a:xfrm flipH="1">
                    <a:off x="4656" y="3124"/>
                    <a:ext cx="24" cy="1"/>
                  </a:xfrm>
                  <a:prstGeom prst="line">
                    <a:avLst/>
                  </a:prstGeom>
                  <a:noFill/>
                  <a:ln w="12700">
                    <a:solidFill>
                      <a:srgbClr val="000000"/>
                    </a:solidFill>
                    <a:round/>
                    <a:headEnd/>
                    <a:tailEnd/>
                  </a:ln>
                </p:spPr>
                <p:txBody>
                  <a:bodyPr/>
                  <a:lstStyle/>
                  <a:p>
                    <a:endParaRPr lang="en-US"/>
                  </a:p>
                </p:txBody>
              </p:sp>
              <p:sp>
                <p:nvSpPr>
                  <p:cNvPr id="11370" name="Line 100"/>
                  <p:cNvSpPr>
                    <a:spLocks noChangeAspect="1" noChangeShapeType="1"/>
                  </p:cNvSpPr>
                  <p:nvPr/>
                </p:nvSpPr>
                <p:spPr bwMode="auto">
                  <a:xfrm flipH="1">
                    <a:off x="4656" y="3068"/>
                    <a:ext cx="24" cy="1"/>
                  </a:xfrm>
                  <a:prstGeom prst="line">
                    <a:avLst/>
                  </a:prstGeom>
                  <a:noFill/>
                  <a:ln w="12700">
                    <a:solidFill>
                      <a:srgbClr val="000000"/>
                    </a:solidFill>
                    <a:round/>
                    <a:headEnd/>
                    <a:tailEnd/>
                  </a:ln>
                </p:spPr>
                <p:txBody>
                  <a:bodyPr/>
                  <a:lstStyle/>
                  <a:p>
                    <a:endParaRPr lang="en-US"/>
                  </a:p>
                </p:txBody>
              </p:sp>
              <p:sp>
                <p:nvSpPr>
                  <p:cNvPr id="11371" name="Line 101"/>
                  <p:cNvSpPr>
                    <a:spLocks noChangeAspect="1" noChangeShapeType="1"/>
                  </p:cNvSpPr>
                  <p:nvPr/>
                </p:nvSpPr>
                <p:spPr bwMode="auto">
                  <a:xfrm flipH="1">
                    <a:off x="4656" y="3012"/>
                    <a:ext cx="24" cy="1"/>
                  </a:xfrm>
                  <a:prstGeom prst="line">
                    <a:avLst/>
                  </a:prstGeom>
                  <a:noFill/>
                  <a:ln w="12700">
                    <a:solidFill>
                      <a:srgbClr val="000000"/>
                    </a:solidFill>
                    <a:round/>
                    <a:headEnd/>
                    <a:tailEnd/>
                  </a:ln>
                </p:spPr>
                <p:txBody>
                  <a:bodyPr/>
                  <a:lstStyle/>
                  <a:p>
                    <a:endParaRPr lang="en-US"/>
                  </a:p>
                </p:txBody>
              </p:sp>
              <p:sp>
                <p:nvSpPr>
                  <p:cNvPr id="11372" name="Line 102"/>
                  <p:cNvSpPr>
                    <a:spLocks noChangeAspect="1" noChangeShapeType="1"/>
                  </p:cNvSpPr>
                  <p:nvPr/>
                </p:nvSpPr>
                <p:spPr bwMode="auto">
                  <a:xfrm flipH="1">
                    <a:off x="4656" y="2948"/>
                    <a:ext cx="24" cy="1"/>
                  </a:xfrm>
                  <a:prstGeom prst="line">
                    <a:avLst/>
                  </a:prstGeom>
                  <a:noFill/>
                  <a:ln w="12700">
                    <a:solidFill>
                      <a:srgbClr val="000000"/>
                    </a:solidFill>
                    <a:round/>
                    <a:headEnd/>
                    <a:tailEnd/>
                  </a:ln>
                </p:spPr>
                <p:txBody>
                  <a:bodyPr/>
                  <a:lstStyle/>
                  <a:p>
                    <a:endParaRPr lang="en-US"/>
                  </a:p>
                </p:txBody>
              </p:sp>
              <p:sp>
                <p:nvSpPr>
                  <p:cNvPr id="11373" name="Line 103"/>
                  <p:cNvSpPr>
                    <a:spLocks noChangeAspect="1" noChangeShapeType="1"/>
                  </p:cNvSpPr>
                  <p:nvPr/>
                </p:nvSpPr>
                <p:spPr bwMode="auto">
                  <a:xfrm flipH="1">
                    <a:off x="4656" y="2836"/>
                    <a:ext cx="24" cy="1"/>
                  </a:xfrm>
                  <a:prstGeom prst="line">
                    <a:avLst/>
                  </a:prstGeom>
                  <a:noFill/>
                  <a:ln w="12700">
                    <a:solidFill>
                      <a:srgbClr val="000000"/>
                    </a:solidFill>
                    <a:round/>
                    <a:headEnd/>
                    <a:tailEnd/>
                  </a:ln>
                </p:spPr>
                <p:txBody>
                  <a:bodyPr/>
                  <a:lstStyle/>
                  <a:p>
                    <a:endParaRPr lang="en-US"/>
                  </a:p>
                </p:txBody>
              </p:sp>
              <p:sp>
                <p:nvSpPr>
                  <p:cNvPr id="11374" name="Line 104"/>
                  <p:cNvSpPr>
                    <a:spLocks noChangeAspect="1" noChangeShapeType="1"/>
                  </p:cNvSpPr>
                  <p:nvPr/>
                </p:nvSpPr>
                <p:spPr bwMode="auto">
                  <a:xfrm flipH="1">
                    <a:off x="4656" y="2772"/>
                    <a:ext cx="24" cy="1"/>
                  </a:xfrm>
                  <a:prstGeom prst="line">
                    <a:avLst/>
                  </a:prstGeom>
                  <a:noFill/>
                  <a:ln w="12700">
                    <a:solidFill>
                      <a:srgbClr val="000000"/>
                    </a:solidFill>
                    <a:round/>
                    <a:headEnd/>
                    <a:tailEnd/>
                  </a:ln>
                </p:spPr>
                <p:txBody>
                  <a:bodyPr/>
                  <a:lstStyle/>
                  <a:p>
                    <a:endParaRPr lang="en-US"/>
                  </a:p>
                </p:txBody>
              </p:sp>
              <p:sp>
                <p:nvSpPr>
                  <p:cNvPr id="11375" name="Line 105"/>
                  <p:cNvSpPr>
                    <a:spLocks noChangeAspect="1" noChangeShapeType="1"/>
                  </p:cNvSpPr>
                  <p:nvPr/>
                </p:nvSpPr>
                <p:spPr bwMode="auto">
                  <a:xfrm flipH="1">
                    <a:off x="4656" y="2716"/>
                    <a:ext cx="24" cy="1"/>
                  </a:xfrm>
                  <a:prstGeom prst="line">
                    <a:avLst/>
                  </a:prstGeom>
                  <a:noFill/>
                  <a:ln w="12700">
                    <a:solidFill>
                      <a:srgbClr val="000000"/>
                    </a:solidFill>
                    <a:round/>
                    <a:headEnd/>
                    <a:tailEnd/>
                  </a:ln>
                </p:spPr>
                <p:txBody>
                  <a:bodyPr/>
                  <a:lstStyle/>
                  <a:p>
                    <a:endParaRPr lang="en-US"/>
                  </a:p>
                </p:txBody>
              </p:sp>
              <p:sp>
                <p:nvSpPr>
                  <p:cNvPr id="11376" name="Line 106"/>
                  <p:cNvSpPr>
                    <a:spLocks noChangeAspect="1" noChangeShapeType="1"/>
                  </p:cNvSpPr>
                  <p:nvPr/>
                </p:nvSpPr>
                <p:spPr bwMode="auto">
                  <a:xfrm flipH="1">
                    <a:off x="4656" y="2660"/>
                    <a:ext cx="24" cy="1"/>
                  </a:xfrm>
                  <a:prstGeom prst="line">
                    <a:avLst/>
                  </a:prstGeom>
                  <a:noFill/>
                  <a:ln w="12700">
                    <a:solidFill>
                      <a:srgbClr val="000000"/>
                    </a:solidFill>
                    <a:round/>
                    <a:headEnd/>
                    <a:tailEnd/>
                  </a:ln>
                </p:spPr>
                <p:txBody>
                  <a:bodyPr/>
                  <a:lstStyle/>
                  <a:p>
                    <a:endParaRPr lang="en-US"/>
                  </a:p>
                </p:txBody>
              </p:sp>
              <p:sp>
                <p:nvSpPr>
                  <p:cNvPr id="11377" name="Line 107"/>
                  <p:cNvSpPr>
                    <a:spLocks noChangeAspect="1" noChangeShapeType="1"/>
                  </p:cNvSpPr>
                  <p:nvPr/>
                </p:nvSpPr>
                <p:spPr bwMode="auto">
                  <a:xfrm flipH="1">
                    <a:off x="4656" y="2540"/>
                    <a:ext cx="24" cy="1"/>
                  </a:xfrm>
                  <a:prstGeom prst="line">
                    <a:avLst/>
                  </a:prstGeom>
                  <a:noFill/>
                  <a:ln w="12700">
                    <a:solidFill>
                      <a:srgbClr val="000000"/>
                    </a:solidFill>
                    <a:round/>
                    <a:headEnd/>
                    <a:tailEnd/>
                  </a:ln>
                </p:spPr>
                <p:txBody>
                  <a:bodyPr/>
                  <a:lstStyle/>
                  <a:p>
                    <a:endParaRPr lang="en-US"/>
                  </a:p>
                </p:txBody>
              </p:sp>
              <p:sp>
                <p:nvSpPr>
                  <p:cNvPr id="11378" name="Line 108"/>
                  <p:cNvSpPr>
                    <a:spLocks noChangeAspect="1" noChangeShapeType="1"/>
                  </p:cNvSpPr>
                  <p:nvPr/>
                </p:nvSpPr>
                <p:spPr bwMode="auto">
                  <a:xfrm flipH="1">
                    <a:off x="4656" y="2484"/>
                    <a:ext cx="24" cy="1"/>
                  </a:xfrm>
                  <a:prstGeom prst="line">
                    <a:avLst/>
                  </a:prstGeom>
                  <a:noFill/>
                  <a:ln w="12700">
                    <a:solidFill>
                      <a:srgbClr val="000000"/>
                    </a:solidFill>
                    <a:round/>
                    <a:headEnd/>
                    <a:tailEnd/>
                  </a:ln>
                </p:spPr>
                <p:txBody>
                  <a:bodyPr/>
                  <a:lstStyle/>
                  <a:p>
                    <a:endParaRPr lang="en-US"/>
                  </a:p>
                </p:txBody>
              </p:sp>
              <p:sp>
                <p:nvSpPr>
                  <p:cNvPr id="11379" name="Line 109"/>
                  <p:cNvSpPr>
                    <a:spLocks noChangeAspect="1" noChangeShapeType="1"/>
                  </p:cNvSpPr>
                  <p:nvPr/>
                </p:nvSpPr>
                <p:spPr bwMode="auto">
                  <a:xfrm flipH="1">
                    <a:off x="4656" y="2428"/>
                    <a:ext cx="24" cy="1"/>
                  </a:xfrm>
                  <a:prstGeom prst="line">
                    <a:avLst/>
                  </a:prstGeom>
                  <a:noFill/>
                  <a:ln w="12700">
                    <a:solidFill>
                      <a:srgbClr val="000000"/>
                    </a:solidFill>
                    <a:round/>
                    <a:headEnd/>
                    <a:tailEnd/>
                  </a:ln>
                </p:spPr>
                <p:txBody>
                  <a:bodyPr/>
                  <a:lstStyle/>
                  <a:p>
                    <a:endParaRPr lang="en-US"/>
                  </a:p>
                </p:txBody>
              </p:sp>
              <p:sp>
                <p:nvSpPr>
                  <p:cNvPr id="11380" name="Line 110"/>
                  <p:cNvSpPr>
                    <a:spLocks noChangeAspect="1" noChangeShapeType="1"/>
                  </p:cNvSpPr>
                  <p:nvPr/>
                </p:nvSpPr>
                <p:spPr bwMode="auto">
                  <a:xfrm flipH="1">
                    <a:off x="4656" y="2364"/>
                    <a:ext cx="24" cy="1"/>
                  </a:xfrm>
                  <a:prstGeom prst="line">
                    <a:avLst/>
                  </a:prstGeom>
                  <a:noFill/>
                  <a:ln w="12700">
                    <a:solidFill>
                      <a:srgbClr val="000000"/>
                    </a:solidFill>
                    <a:round/>
                    <a:headEnd/>
                    <a:tailEnd/>
                  </a:ln>
                </p:spPr>
                <p:txBody>
                  <a:bodyPr/>
                  <a:lstStyle/>
                  <a:p>
                    <a:endParaRPr lang="en-US"/>
                  </a:p>
                </p:txBody>
              </p:sp>
              <p:sp>
                <p:nvSpPr>
                  <p:cNvPr id="11381" name="Line 111"/>
                  <p:cNvSpPr>
                    <a:spLocks noChangeAspect="1" noChangeShapeType="1"/>
                  </p:cNvSpPr>
                  <p:nvPr/>
                </p:nvSpPr>
                <p:spPr bwMode="auto">
                  <a:xfrm flipH="1">
                    <a:off x="4656" y="2252"/>
                    <a:ext cx="24" cy="1"/>
                  </a:xfrm>
                  <a:prstGeom prst="line">
                    <a:avLst/>
                  </a:prstGeom>
                  <a:noFill/>
                  <a:ln w="12700">
                    <a:solidFill>
                      <a:srgbClr val="000000"/>
                    </a:solidFill>
                    <a:round/>
                    <a:headEnd/>
                    <a:tailEnd/>
                  </a:ln>
                </p:spPr>
                <p:txBody>
                  <a:bodyPr/>
                  <a:lstStyle/>
                  <a:p>
                    <a:endParaRPr lang="en-US"/>
                  </a:p>
                </p:txBody>
              </p:sp>
              <p:sp>
                <p:nvSpPr>
                  <p:cNvPr id="11382" name="Line 112"/>
                  <p:cNvSpPr>
                    <a:spLocks noChangeAspect="1" noChangeShapeType="1"/>
                  </p:cNvSpPr>
                  <p:nvPr/>
                </p:nvSpPr>
                <p:spPr bwMode="auto">
                  <a:xfrm flipH="1">
                    <a:off x="4656" y="2188"/>
                    <a:ext cx="24" cy="1"/>
                  </a:xfrm>
                  <a:prstGeom prst="line">
                    <a:avLst/>
                  </a:prstGeom>
                  <a:noFill/>
                  <a:ln w="12700">
                    <a:solidFill>
                      <a:srgbClr val="000000"/>
                    </a:solidFill>
                    <a:round/>
                    <a:headEnd/>
                    <a:tailEnd/>
                  </a:ln>
                </p:spPr>
                <p:txBody>
                  <a:bodyPr/>
                  <a:lstStyle/>
                  <a:p>
                    <a:endParaRPr lang="en-US"/>
                  </a:p>
                </p:txBody>
              </p:sp>
              <p:sp>
                <p:nvSpPr>
                  <p:cNvPr id="11383" name="Line 113"/>
                  <p:cNvSpPr>
                    <a:spLocks noChangeAspect="1" noChangeShapeType="1"/>
                  </p:cNvSpPr>
                  <p:nvPr/>
                </p:nvSpPr>
                <p:spPr bwMode="auto">
                  <a:xfrm flipH="1">
                    <a:off x="4656" y="2132"/>
                    <a:ext cx="24" cy="1"/>
                  </a:xfrm>
                  <a:prstGeom prst="line">
                    <a:avLst/>
                  </a:prstGeom>
                  <a:noFill/>
                  <a:ln w="12700">
                    <a:solidFill>
                      <a:srgbClr val="000000"/>
                    </a:solidFill>
                    <a:round/>
                    <a:headEnd/>
                    <a:tailEnd/>
                  </a:ln>
                </p:spPr>
                <p:txBody>
                  <a:bodyPr/>
                  <a:lstStyle/>
                  <a:p>
                    <a:endParaRPr lang="en-US"/>
                  </a:p>
                </p:txBody>
              </p:sp>
              <p:sp>
                <p:nvSpPr>
                  <p:cNvPr id="11384" name="Line 114"/>
                  <p:cNvSpPr>
                    <a:spLocks noChangeAspect="1" noChangeShapeType="1"/>
                  </p:cNvSpPr>
                  <p:nvPr/>
                </p:nvSpPr>
                <p:spPr bwMode="auto">
                  <a:xfrm flipH="1">
                    <a:off x="4656" y="2076"/>
                    <a:ext cx="24" cy="1"/>
                  </a:xfrm>
                  <a:prstGeom prst="line">
                    <a:avLst/>
                  </a:prstGeom>
                  <a:noFill/>
                  <a:ln w="12700">
                    <a:solidFill>
                      <a:srgbClr val="000000"/>
                    </a:solidFill>
                    <a:round/>
                    <a:headEnd/>
                    <a:tailEnd/>
                  </a:ln>
                </p:spPr>
                <p:txBody>
                  <a:bodyPr/>
                  <a:lstStyle/>
                  <a:p>
                    <a:endParaRPr lang="en-US"/>
                  </a:p>
                </p:txBody>
              </p:sp>
              <p:sp>
                <p:nvSpPr>
                  <p:cNvPr id="11385" name="Line 115"/>
                  <p:cNvSpPr>
                    <a:spLocks noChangeAspect="1" noChangeShapeType="1"/>
                  </p:cNvSpPr>
                  <p:nvPr/>
                </p:nvSpPr>
                <p:spPr bwMode="auto">
                  <a:xfrm flipH="1">
                    <a:off x="4656" y="1956"/>
                    <a:ext cx="24" cy="1"/>
                  </a:xfrm>
                  <a:prstGeom prst="line">
                    <a:avLst/>
                  </a:prstGeom>
                  <a:noFill/>
                  <a:ln w="12700">
                    <a:solidFill>
                      <a:srgbClr val="000000"/>
                    </a:solidFill>
                    <a:round/>
                    <a:headEnd/>
                    <a:tailEnd/>
                  </a:ln>
                </p:spPr>
                <p:txBody>
                  <a:bodyPr/>
                  <a:lstStyle/>
                  <a:p>
                    <a:endParaRPr lang="en-US"/>
                  </a:p>
                </p:txBody>
              </p:sp>
              <p:sp>
                <p:nvSpPr>
                  <p:cNvPr id="11386" name="Line 116"/>
                  <p:cNvSpPr>
                    <a:spLocks noChangeAspect="1" noChangeShapeType="1"/>
                  </p:cNvSpPr>
                  <p:nvPr/>
                </p:nvSpPr>
                <p:spPr bwMode="auto">
                  <a:xfrm flipH="1">
                    <a:off x="4656" y="1900"/>
                    <a:ext cx="24" cy="1"/>
                  </a:xfrm>
                  <a:prstGeom prst="line">
                    <a:avLst/>
                  </a:prstGeom>
                  <a:noFill/>
                  <a:ln w="12700">
                    <a:solidFill>
                      <a:srgbClr val="000000"/>
                    </a:solidFill>
                    <a:round/>
                    <a:headEnd/>
                    <a:tailEnd/>
                  </a:ln>
                </p:spPr>
                <p:txBody>
                  <a:bodyPr/>
                  <a:lstStyle/>
                  <a:p>
                    <a:endParaRPr lang="en-US"/>
                  </a:p>
                </p:txBody>
              </p:sp>
              <p:sp>
                <p:nvSpPr>
                  <p:cNvPr id="11387" name="Line 117"/>
                  <p:cNvSpPr>
                    <a:spLocks noChangeAspect="1" noChangeShapeType="1"/>
                  </p:cNvSpPr>
                  <p:nvPr/>
                </p:nvSpPr>
                <p:spPr bwMode="auto">
                  <a:xfrm flipH="1">
                    <a:off x="4656" y="1844"/>
                    <a:ext cx="24" cy="1"/>
                  </a:xfrm>
                  <a:prstGeom prst="line">
                    <a:avLst/>
                  </a:prstGeom>
                  <a:noFill/>
                  <a:ln w="12700">
                    <a:solidFill>
                      <a:srgbClr val="000000"/>
                    </a:solidFill>
                    <a:round/>
                    <a:headEnd/>
                    <a:tailEnd/>
                  </a:ln>
                </p:spPr>
                <p:txBody>
                  <a:bodyPr/>
                  <a:lstStyle/>
                  <a:p>
                    <a:endParaRPr lang="en-US"/>
                  </a:p>
                </p:txBody>
              </p:sp>
              <p:sp>
                <p:nvSpPr>
                  <p:cNvPr id="11388" name="Line 118"/>
                  <p:cNvSpPr>
                    <a:spLocks noChangeAspect="1" noChangeShapeType="1"/>
                  </p:cNvSpPr>
                  <p:nvPr/>
                </p:nvSpPr>
                <p:spPr bwMode="auto">
                  <a:xfrm flipH="1">
                    <a:off x="4656" y="1780"/>
                    <a:ext cx="24" cy="1"/>
                  </a:xfrm>
                  <a:prstGeom prst="line">
                    <a:avLst/>
                  </a:prstGeom>
                  <a:noFill/>
                  <a:ln w="12700">
                    <a:solidFill>
                      <a:srgbClr val="000000"/>
                    </a:solidFill>
                    <a:round/>
                    <a:headEnd/>
                    <a:tailEnd/>
                  </a:ln>
                </p:spPr>
                <p:txBody>
                  <a:bodyPr/>
                  <a:lstStyle/>
                  <a:p>
                    <a:endParaRPr lang="en-US"/>
                  </a:p>
                </p:txBody>
              </p:sp>
              <p:sp>
                <p:nvSpPr>
                  <p:cNvPr id="11389" name="Line 119"/>
                  <p:cNvSpPr>
                    <a:spLocks noChangeAspect="1" noChangeShapeType="1"/>
                  </p:cNvSpPr>
                  <p:nvPr/>
                </p:nvSpPr>
                <p:spPr bwMode="auto">
                  <a:xfrm flipH="1">
                    <a:off x="4656" y="1668"/>
                    <a:ext cx="24" cy="1"/>
                  </a:xfrm>
                  <a:prstGeom prst="line">
                    <a:avLst/>
                  </a:prstGeom>
                  <a:noFill/>
                  <a:ln w="12700">
                    <a:solidFill>
                      <a:srgbClr val="000000"/>
                    </a:solidFill>
                    <a:round/>
                    <a:headEnd/>
                    <a:tailEnd/>
                  </a:ln>
                </p:spPr>
                <p:txBody>
                  <a:bodyPr/>
                  <a:lstStyle/>
                  <a:p>
                    <a:endParaRPr lang="en-US"/>
                  </a:p>
                </p:txBody>
              </p:sp>
              <p:sp>
                <p:nvSpPr>
                  <p:cNvPr id="11390" name="Line 120"/>
                  <p:cNvSpPr>
                    <a:spLocks noChangeAspect="1" noChangeShapeType="1"/>
                  </p:cNvSpPr>
                  <p:nvPr/>
                </p:nvSpPr>
                <p:spPr bwMode="auto">
                  <a:xfrm flipH="1">
                    <a:off x="4656" y="1604"/>
                    <a:ext cx="24" cy="1"/>
                  </a:xfrm>
                  <a:prstGeom prst="line">
                    <a:avLst/>
                  </a:prstGeom>
                  <a:noFill/>
                  <a:ln w="12700">
                    <a:solidFill>
                      <a:srgbClr val="000000"/>
                    </a:solidFill>
                    <a:round/>
                    <a:headEnd/>
                    <a:tailEnd/>
                  </a:ln>
                </p:spPr>
                <p:txBody>
                  <a:bodyPr/>
                  <a:lstStyle/>
                  <a:p>
                    <a:endParaRPr lang="en-US"/>
                  </a:p>
                </p:txBody>
              </p:sp>
              <p:sp>
                <p:nvSpPr>
                  <p:cNvPr id="11391" name="Line 121"/>
                  <p:cNvSpPr>
                    <a:spLocks noChangeAspect="1" noChangeShapeType="1"/>
                  </p:cNvSpPr>
                  <p:nvPr/>
                </p:nvSpPr>
                <p:spPr bwMode="auto">
                  <a:xfrm flipH="1">
                    <a:off x="4656" y="1548"/>
                    <a:ext cx="24" cy="1"/>
                  </a:xfrm>
                  <a:prstGeom prst="line">
                    <a:avLst/>
                  </a:prstGeom>
                  <a:noFill/>
                  <a:ln w="12700">
                    <a:solidFill>
                      <a:srgbClr val="000000"/>
                    </a:solidFill>
                    <a:round/>
                    <a:headEnd/>
                    <a:tailEnd/>
                  </a:ln>
                </p:spPr>
                <p:txBody>
                  <a:bodyPr/>
                  <a:lstStyle/>
                  <a:p>
                    <a:endParaRPr lang="en-US"/>
                  </a:p>
                </p:txBody>
              </p:sp>
              <p:sp>
                <p:nvSpPr>
                  <p:cNvPr id="11392" name="Line 122"/>
                  <p:cNvSpPr>
                    <a:spLocks noChangeAspect="1" noChangeShapeType="1"/>
                  </p:cNvSpPr>
                  <p:nvPr/>
                </p:nvSpPr>
                <p:spPr bwMode="auto">
                  <a:xfrm flipH="1">
                    <a:off x="4656" y="1492"/>
                    <a:ext cx="24" cy="1"/>
                  </a:xfrm>
                  <a:prstGeom prst="line">
                    <a:avLst/>
                  </a:prstGeom>
                  <a:noFill/>
                  <a:ln w="12700">
                    <a:solidFill>
                      <a:srgbClr val="000000"/>
                    </a:solidFill>
                    <a:round/>
                    <a:headEnd/>
                    <a:tailEnd/>
                  </a:ln>
                </p:spPr>
                <p:txBody>
                  <a:bodyPr/>
                  <a:lstStyle/>
                  <a:p>
                    <a:endParaRPr lang="en-US"/>
                  </a:p>
                </p:txBody>
              </p:sp>
              <p:sp>
                <p:nvSpPr>
                  <p:cNvPr id="11393" name="Line 123"/>
                  <p:cNvSpPr>
                    <a:spLocks noChangeAspect="1" noChangeShapeType="1"/>
                  </p:cNvSpPr>
                  <p:nvPr/>
                </p:nvSpPr>
                <p:spPr bwMode="auto">
                  <a:xfrm flipH="1">
                    <a:off x="4656" y="1372"/>
                    <a:ext cx="24" cy="1"/>
                  </a:xfrm>
                  <a:prstGeom prst="line">
                    <a:avLst/>
                  </a:prstGeom>
                  <a:noFill/>
                  <a:ln w="12700">
                    <a:solidFill>
                      <a:srgbClr val="000000"/>
                    </a:solidFill>
                    <a:round/>
                    <a:headEnd/>
                    <a:tailEnd/>
                  </a:ln>
                </p:spPr>
                <p:txBody>
                  <a:bodyPr/>
                  <a:lstStyle/>
                  <a:p>
                    <a:endParaRPr lang="en-US"/>
                  </a:p>
                </p:txBody>
              </p:sp>
              <p:sp>
                <p:nvSpPr>
                  <p:cNvPr id="11394" name="Line 124"/>
                  <p:cNvSpPr>
                    <a:spLocks noChangeAspect="1" noChangeShapeType="1"/>
                  </p:cNvSpPr>
                  <p:nvPr/>
                </p:nvSpPr>
                <p:spPr bwMode="auto">
                  <a:xfrm flipH="1">
                    <a:off x="4656" y="1316"/>
                    <a:ext cx="24" cy="1"/>
                  </a:xfrm>
                  <a:prstGeom prst="line">
                    <a:avLst/>
                  </a:prstGeom>
                  <a:noFill/>
                  <a:ln w="12700">
                    <a:solidFill>
                      <a:srgbClr val="000000"/>
                    </a:solidFill>
                    <a:round/>
                    <a:headEnd/>
                    <a:tailEnd/>
                  </a:ln>
                </p:spPr>
                <p:txBody>
                  <a:bodyPr/>
                  <a:lstStyle/>
                  <a:p>
                    <a:endParaRPr lang="en-US"/>
                  </a:p>
                </p:txBody>
              </p:sp>
              <p:sp>
                <p:nvSpPr>
                  <p:cNvPr id="11395" name="Line 125"/>
                  <p:cNvSpPr>
                    <a:spLocks noChangeAspect="1" noChangeShapeType="1"/>
                  </p:cNvSpPr>
                  <p:nvPr/>
                </p:nvSpPr>
                <p:spPr bwMode="auto">
                  <a:xfrm flipH="1">
                    <a:off x="4656" y="1260"/>
                    <a:ext cx="24" cy="1"/>
                  </a:xfrm>
                  <a:prstGeom prst="line">
                    <a:avLst/>
                  </a:prstGeom>
                  <a:noFill/>
                  <a:ln w="12700">
                    <a:solidFill>
                      <a:srgbClr val="000000"/>
                    </a:solidFill>
                    <a:round/>
                    <a:headEnd/>
                    <a:tailEnd/>
                  </a:ln>
                </p:spPr>
                <p:txBody>
                  <a:bodyPr/>
                  <a:lstStyle/>
                  <a:p>
                    <a:endParaRPr lang="en-US"/>
                  </a:p>
                </p:txBody>
              </p:sp>
              <p:sp>
                <p:nvSpPr>
                  <p:cNvPr id="11396" name="Line 126"/>
                  <p:cNvSpPr>
                    <a:spLocks noChangeAspect="1" noChangeShapeType="1"/>
                  </p:cNvSpPr>
                  <p:nvPr/>
                </p:nvSpPr>
                <p:spPr bwMode="auto">
                  <a:xfrm flipH="1">
                    <a:off x="4656" y="1196"/>
                    <a:ext cx="24" cy="1"/>
                  </a:xfrm>
                  <a:prstGeom prst="line">
                    <a:avLst/>
                  </a:prstGeom>
                  <a:noFill/>
                  <a:ln w="12700">
                    <a:solidFill>
                      <a:srgbClr val="000000"/>
                    </a:solidFill>
                    <a:round/>
                    <a:headEnd/>
                    <a:tailEnd/>
                  </a:ln>
                </p:spPr>
                <p:txBody>
                  <a:bodyPr/>
                  <a:lstStyle/>
                  <a:p>
                    <a:endParaRPr lang="en-US"/>
                  </a:p>
                </p:txBody>
              </p:sp>
            </p:grpSp>
            <p:grpSp>
              <p:nvGrpSpPr>
                <p:cNvPr id="10" name="Group 154"/>
                <p:cNvGrpSpPr>
                  <a:grpSpLocks noChangeAspect="1"/>
                </p:cNvGrpSpPr>
                <p:nvPr/>
              </p:nvGrpSpPr>
              <p:grpSpPr bwMode="auto">
                <a:xfrm>
                  <a:off x="1183" y="3428"/>
                  <a:ext cx="3498" cy="48"/>
                  <a:chOff x="1183" y="3428"/>
                  <a:chExt cx="3498" cy="48"/>
                </a:xfrm>
              </p:grpSpPr>
              <p:sp>
                <p:nvSpPr>
                  <p:cNvPr id="11330" name="Line 128"/>
                  <p:cNvSpPr>
                    <a:spLocks noChangeAspect="1" noChangeShapeType="1"/>
                  </p:cNvSpPr>
                  <p:nvPr/>
                </p:nvSpPr>
                <p:spPr bwMode="auto">
                  <a:xfrm flipV="1">
                    <a:off x="1183" y="3428"/>
                    <a:ext cx="1" cy="48"/>
                  </a:xfrm>
                  <a:prstGeom prst="line">
                    <a:avLst/>
                  </a:prstGeom>
                  <a:noFill/>
                  <a:ln w="12700">
                    <a:solidFill>
                      <a:srgbClr val="000000"/>
                    </a:solidFill>
                    <a:round/>
                    <a:headEnd/>
                    <a:tailEnd/>
                  </a:ln>
                </p:spPr>
                <p:txBody>
                  <a:bodyPr/>
                  <a:lstStyle/>
                  <a:p>
                    <a:endParaRPr lang="en-US"/>
                  </a:p>
                </p:txBody>
              </p:sp>
              <p:sp>
                <p:nvSpPr>
                  <p:cNvPr id="11331" name="Line 129"/>
                  <p:cNvSpPr>
                    <a:spLocks noChangeAspect="1" noChangeShapeType="1"/>
                  </p:cNvSpPr>
                  <p:nvPr/>
                </p:nvSpPr>
                <p:spPr bwMode="auto">
                  <a:xfrm flipV="1">
                    <a:off x="1879" y="3428"/>
                    <a:ext cx="1" cy="48"/>
                  </a:xfrm>
                  <a:prstGeom prst="line">
                    <a:avLst/>
                  </a:prstGeom>
                  <a:noFill/>
                  <a:ln w="12700">
                    <a:solidFill>
                      <a:srgbClr val="000000"/>
                    </a:solidFill>
                    <a:round/>
                    <a:headEnd/>
                    <a:tailEnd/>
                  </a:ln>
                </p:spPr>
                <p:txBody>
                  <a:bodyPr/>
                  <a:lstStyle/>
                  <a:p>
                    <a:endParaRPr lang="en-US"/>
                  </a:p>
                </p:txBody>
              </p:sp>
              <p:sp>
                <p:nvSpPr>
                  <p:cNvPr id="11332" name="Line 130"/>
                  <p:cNvSpPr>
                    <a:spLocks noChangeAspect="1" noChangeShapeType="1"/>
                  </p:cNvSpPr>
                  <p:nvPr/>
                </p:nvSpPr>
                <p:spPr bwMode="auto">
                  <a:xfrm flipV="1">
                    <a:off x="2583" y="3428"/>
                    <a:ext cx="1" cy="48"/>
                  </a:xfrm>
                  <a:prstGeom prst="line">
                    <a:avLst/>
                  </a:prstGeom>
                  <a:noFill/>
                  <a:ln w="12700">
                    <a:solidFill>
                      <a:srgbClr val="000000"/>
                    </a:solidFill>
                    <a:round/>
                    <a:headEnd/>
                    <a:tailEnd/>
                  </a:ln>
                </p:spPr>
                <p:txBody>
                  <a:bodyPr/>
                  <a:lstStyle/>
                  <a:p>
                    <a:endParaRPr lang="en-US"/>
                  </a:p>
                </p:txBody>
              </p:sp>
              <p:sp>
                <p:nvSpPr>
                  <p:cNvPr id="11333" name="Line 131"/>
                  <p:cNvSpPr>
                    <a:spLocks noChangeAspect="1" noChangeShapeType="1"/>
                  </p:cNvSpPr>
                  <p:nvPr/>
                </p:nvSpPr>
                <p:spPr bwMode="auto">
                  <a:xfrm flipV="1">
                    <a:off x="3280" y="3428"/>
                    <a:ext cx="1" cy="48"/>
                  </a:xfrm>
                  <a:prstGeom prst="line">
                    <a:avLst/>
                  </a:prstGeom>
                  <a:noFill/>
                  <a:ln w="12700">
                    <a:solidFill>
                      <a:srgbClr val="000000"/>
                    </a:solidFill>
                    <a:round/>
                    <a:headEnd/>
                    <a:tailEnd/>
                  </a:ln>
                </p:spPr>
                <p:txBody>
                  <a:bodyPr/>
                  <a:lstStyle/>
                  <a:p>
                    <a:endParaRPr lang="en-US"/>
                  </a:p>
                </p:txBody>
              </p:sp>
              <p:sp>
                <p:nvSpPr>
                  <p:cNvPr id="11334" name="Line 132"/>
                  <p:cNvSpPr>
                    <a:spLocks noChangeAspect="1" noChangeShapeType="1"/>
                  </p:cNvSpPr>
                  <p:nvPr/>
                </p:nvSpPr>
                <p:spPr bwMode="auto">
                  <a:xfrm flipV="1">
                    <a:off x="3984" y="3428"/>
                    <a:ext cx="1" cy="48"/>
                  </a:xfrm>
                  <a:prstGeom prst="line">
                    <a:avLst/>
                  </a:prstGeom>
                  <a:noFill/>
                  <a:ln w="12700">
                    <a:solidFill>
                      <a:srgbClr val="000000"/>
                    </a:solidFill>
                    <a:round/>
                    <a:headEnd/>
                    <a:tailEnd/>
                  </a:ln>
                </p:spPr>
                <p:txBody>
                  <a:bodyPr/>
                  <a:lstStyle/>
                  <a:p>
                    <a:endParaRPr lang="en-US"/>
                  </a:p>
                </p:txBody>
              </p:sp>
              <p:sp>
                <p:nvSpPr>
                  <p:cNvPr id="11335" name="Line 133"/>
                  <p:cNvSpPr>
                    <a:spLocks noChangeAspect="1" noChangeShapeType="1"/>
                  </p:cNvSpPr>
                  <p:nvPr/>
                </p:nvSpPr>
                <p:spPr bwMode="auto">
                  <a:xfrm flipV="1">
                    <a:off x="4680" y="3428"/>
                    <a:ext cx="1" cy="48"/>
                  </a:xfrm>
                  <a:prstGeom prst="line">
                    <a:avLst/>
                  </a:prstGeom>
                  <a:noFill/>
                  <a:ln w="12700">
                    <a:solidFill>
                      <a:srgbClr val="000000"/>
                    </a:solidFill>
                    <a:round/>
                    <a:headEnd/>
                    <a:tailEnd/>
                  </a:ln>
                </p:spPr>
                <p:txBody>
                  <a:bodyPr/>
                  <a:lstStyle/>
                  <a:p>
                    <a:endParaRPr lang="en-US"/>
                  </a:p>
                </p:txBody>
              </p:sp>
              <p:sp>
                <p:nvSpPr>
                  <p:cNvPr id="11336" name="Line 134"/>
                  <p:cNvSpPr>
                    <a:spLocks noChangeAspect="1" noChangeShapeType="1"/>
                  </p:cNvSpPr>
                  <p:nvPr/>
                </p:nvSpPr>
                <p:spPr bwMode="auto">
                  <a:xfrm flipV="1">
                    <a:off x="1319" y="3452"/>
                    <a:ext cx="1" cy="24"/>
                  </a:xfrm>
                  <a:prstGeom prst="line">
                    <a:avLst/>
                  </a:prstGeom>
                  <a:noFill/>
                  <a:ln w="12700">
                    <a:solidFill>
                      <a:srgbClr val="000000"/>
                    </a:solidFill>
                    <a:round/>
                    <a:headEnd/>
                    <a:tailEnd/>
                  </a:ln>
                </p:spPr>
                <p:txBody>
                  <a:bodyPr/>
                  <a:lstStyle/>
                  <a:p>
                    <a:endParaRPr lang="en-US"/>
                  </a:p>
                </p:txBody>
              </p:sp>
              <p:sp>
                <p:nvSpPr>
                  <p:cNvPr id="11337" name="Line 135"/>
                  <p:cNvSpPr>
                    <a:spLocks noChangeAspect="1" noChangeShapeType="1"/>
                  </p:cNvSpPr>
                  <p:nvPr/>
                </p:nvSpPr>
                <p:spPr bwMode="auto">
                  <a:xfrm flipV="1">
                    <a:off x="1463" y="3452"/>
                    <a:ext cx="1" cy="24"/>
                  </a:xfrm>
                  <a:prstGeom prst="line">
                    <a:avLst/>
                  </a:prstGeom>
                  <a:noFill/>
                  <a:ln w="12700">
                    <a:solidFill>
                      <a:srgbClr val="000000"/>
                    </a:solidFill>
                    <a:round/>
                    <a:headEnd/>
                    <a:tailEnd/>
                  </a:ln>
                </p:spPr>
                <p:txBody>
                  <a:bodyPr/>
                  <a:lstStyle/>
                  <a:p>
                    <a:endParaRPr lang="en-US"/>
                  </a:p>
                </p:txBody>
              </p:sp>
              <p:sp>
                <p:nvSpPr>
                  <p:cNvPr id="11338" name="Line 136"/>
                  <p:cNvSpPr>
                    <a:spLocks noChangeAspect="1" noChangeShapeType="1"/>
                  </p:cNvSpPr>
                  <p:nvPr/>
                </p:nvSpPr>
                <p:spPr bwMode="auto">
                  <a:xfrm flipV="1">
                    <a:off x="1599" y="3452"/>
                    <a:ext cx="1" cy="24"/>
                  </a:xfrm>
                  <a:prstGeom prst="line">
                    <a:avLst/>
                  </a:prstGeom>
                  <a:noFill/>
                  <a:ln w="12700">
                    <a:solidFill>
                      <a:srgbClr val="000000"/>
                    </a:solidFill>
                    <a:round/>
                    <a:headEnd/>
                    <a:tailEnd/>
                  </a:ln>
                </p:spPr>
                <p:txBody>
                  <a:bodyPr/>
                  <a:lstStyle/>
                  <a:p>
                    <a:endParaRPr lang="en-US"/>
                  </a:p>
                </p:txBody>
              </p:sp>
              <p:sp>
                <p:nvSpPr>
                  <p:cNvPr id="11339" name="Line 137"/>
                  <p:cNvSpPr>
                    <a:spLocks noChangeAspect="1" noChangeShapeType="1"/>
                  </p:cNvSpPr>
                  <p:nvPr/>
                </p:nvSpPr>
                <p:spPr bwMode="auto">
                  <a:xfrm flipV="1">
                    <a:off x="1743" y="3452"/>
                    <a:ext cx="1" cy="24"/>
                  </a:xfrm>
                  <a:prstGeom prst="line">
                    <a:avLst/>
                  </a:prstGeom>
                  <a:noFill/>
                  <a:ln w="12700">
                    <a:solidFill>
                      <a:srgbClr val="000000"/>
                    </a:solidFill>
                    <a:round/>
                    <a:headEnd/>
                    <a:tailEnd/>
                  </a:ln>
                </p:spPr>
                <p:txBody>
                  <a:bodyPr/>
                  <a:lstStyle/>
                  <a:p>
                    <a:endParaRPr lang="en-US"/>
                  </a:p>
                </p:txBody>
              </p:sp>
              <p:sp>
                <p:nvSpPr>
                  <p:cNvPr id="11340" name="Line 138"/>
                  <p:cNvSpPr>
                    <a:spLocks noChangeAspect="1" noChangeShapeType="1"/>
                  </p:cNvSpPr>
                  <p:nvPr/>
                </p:nvSpPr>
                <p:spPr bwMode="auto">
                  <a:xfrm flipV="1">
                    <a:off x="2023" y="3452"/>
                    <a:ext cx="1" cy="24"/>
                  </a:xfrm>
                  <a:prstGeom prst="line">
                    <a:avLst/>
                  </a:prstGeom>
                  <a:noFill/>
                  <a:ln w="12700">
                    <a:solidFill>
                      <a:srgbClr val="000000"/>
                    </a:solidFill>
                    <a:round/>
                    <a:headEnd/>
                    <a:tailEnd/>
                  </a:ln>
                </p:spPr>
                <p:txBody>
                  <a:bodyPr/>
                  <a:lstStyle/>
                  <a:p>
                    <a:endParaRPr lang="en-US"/>
                  </a:p>
                </p:txBody>
              </p:sp>
              <p:sp>
                <p:nvSpPr>
                  <p:cNvPr id="11341" name="Line 139"/>
                  <p:cNvSpPr>
                    <a:spLocks noChangeAspect="1" noChangeShapeType="1"/>
                  </p:cNvSpPr>
                  <p:nvPr/>
                </p:nvSpPr>
                <p:spPr bwMode="auto">
                  <a:xfrm flipV="1">
                    <a:off x="2159" y="3452"/>
                    <a:ext cx="1" cy="24"/>
                  </a:xfrm>
                  <a:prstGeom prst="line">
                    <a:avLst/>
                  </a:prstGeom>
                  <a:noFill/>
                  <a:ln w="12700">
                    <a:solidFill>
                      <a:srgbClr val="000000"/>
                    </a:solidFill>
                    <a:round/>
                    <a:headEnd/>
                    <a:tailEnd/>
                  </a:ln>
                </p:spPr>
                <p:txBody>
                  <a:bodyPr/>
                  <a:lstStyle/>
                  <a:p>
                    <a:endParaRPr lang="en-US"/>
                  </a:p>
                </p:txBody>
              </p:sp>
              <p:sp>
                <p:nvSpPr>
                  <p:cNvPr id="11342" name="Line 140"/>
                  <p:cNvSpPr>
                    <a:spLocks noChangeAspect="1" noChangeShapeType="1"/>
                  </p:cNvSpPr>
                  <p:nvPr/>
                </p:nvSpPr>
                <p:spPr bwMode="auto">
                  <a:xfrm flipV="1">
                    <a:off x="2303" y="3452"/>
                    <a:ext cx="1" cy="24"/>
                  </a:xfrm>
                  <a:prstGeom prst="line">
                    <a:avLst/>
                  </a:prstGeom>
                  <a:noFill/>
                  <a:ln w="12700">
                    <a:solidFill>
                      <a:srgbClr val="000000"/>
                    </a:solidFill>
                    <a:round/>
                    <a:headEnd/>
                    <a:tailEnd/>
                  </a:ln>
                </p:spPr>
                <p:txBody>
                  <a:bodyPr/>
                  <a:lstStyle/>
                  <a:p>
                    <a:endParaRPr lang="en-US"/>
                  </a:p>
                </p:txBody>
              </p:sp>
              <p:sp>
                <p:nvSpPr>
                  <p:cNvPr id="11343" name="Line 141"/>
                  <p:cNvSpPr>
                    <a:spLocks noChangeAspect="1" noChangeShapeType="1"/>
                  </p:cNvSpPr>
                  <p:nvPr/>
                </p:nvSpPr>
                <p:spPr bwMode="auto">
                  <a:xfrm flipV="1">
                    <a:off x="2439" y="3452"/>
                    <a:ext cx="1" cy="24"/>
                  </a:xfrm>
                  <a:prstGeom prst="line">
                    <a:avLst/>
                  </a:prstGeom>
                  <a:noFill/>
                  <a:ln w="12700">
                    <a:solidFill>
                      <a:srgbClr val="000000"/>
                    </a:solidFill>
                    <a:round/>
                    <a:headEnd/>
                    <a:tailEnd/>
                  </a:ln>
                </p:spPr>
                <p:txBody>
                  <a:bodyPr/>
                  <a:lstStyle/>
                  <a:p>
                    <a:endParaRPr lang="en-US"/>
                  </a:p>
                </p:txBody>
              </p:sp>
              <p:sp>
                <p:nvSpPr>
                  <p:cNvPr id="11344" name="Line 142"/>
                  <p:cNvSpPr>
                    <a:spLocks noChangeAspect="1" noChangeShapeType="1"/>
                  </p:cNvSpPr>
                  <p:nvPr/>
                </p:nvSpPr>
                <p:spPr bwMode="auto">
                  <a:xfrm flipV="1">
                    <a:off x="2719" y="3452"/>
                    <a:ext cx="1" cy="24"/>
                  </a:xfrm>
                  <a:prstGeom prst="line">
                    <a:avLst/>
                  </a:prstGeom>
                  <a:noFill/>
                  <a:ln w="12700">
                    <a:solidFill>
                      <a:srgbClr val="000000"/>
                    </a:solidFill>
                    <a:round/>
                    <a:headEnd/>
                    <a:tailEnd/>
                  </a:ln>
                </p:spPr>
                <p:txBody>
                  <a:bodyPr/>
                  <a:lstStyle/>
                  <a:p>
                    <a:endParaRPr lang="en-US"/>
                  </a:p>
                </p:txBody>
              </p:sp>
              <p:sp>
                <p:nvSpPr>
                  <p:cNvPr id="11345" name="Line 143"/>
                  <p:cNvSpPr>
                    <a:spLocks noChangeAspect="1" noChangeShapeType="1"/>
                  </p:cNvSpPr>
                  <p:nvPr/>
                </p:nvSpPr>
                <p:spPr bwMode="auto">
                  <a:xfrm flipV="1">
                    <a:off x="2864" y="3452"/>
                    <a:ext cx="1" cy="24"/>
                  </a:xfrm>
                  <a:prstGeom prst="line">
                    <a:avLst/>
                  </a:prstGeom>
                  <a:noFill/>
                  <a:ln w="12700">
                    <a:solidFill>
                      <a:srgbClr val="000000"/>
                    </a:solidFill>
                    <a:round/>
                    <a:headEnd/>
                    <a:tailEnd/>
                  </a:ln>
                </p:spPr>
                <p:txBody>
                  <a:bodyPr/>
                  <a:lstStyle/>
                  <a:p>
                    <a:endParaRPr lang="en-US"/>
                  </a:p>
                </p:txBody>
              </p:sp>
              <p:sp>
                <p:nvSpPr>
                  <p:cNvPr id="11346" name="Line 144"/>
                  <p:cNvSpPr>
                    <a:spLocks noChangeAspect="1" noChangeShapeType="1"/>
                  </p:cNvSpPr>
                  <p:nvPr/>
                </p:nvSpPr>
                <p:spPr bwMode="auto">
                  <a:xfrm flipV="1">
                    <a:off x="3000" y="3452"/>
                    <a:ext cx="1" cy="24"/>
                  </a:xfrm>
                  <a:prstGeom prst="line">
                    <a:avLst/>
                  </a:prstGeom>
                  <a:noFill/>
                  <a:ln w="12700">
                    <a:solidFill>
                      <a:srgbClr val="000000"/>
                    </a:solidFill>
                    <a:round/>
                    <a:headEnd/>
                    <a:tailEnd/>
                  </a:ln>
                </p:spPr>
                <p:txBody>
                  <a:bodyPr/>
                  <a:lstStyle/>
                  <a:p>
                    <a:endParaRPr lang="en-US"/>
                  </a:p>
                </p:txBody>
              </p:sp>
              <p:sp>
                <p:nvSpPr>
                  <p:cNvPr id="11347" name="Line 145"/>
                  <p:cNvSpPr>
                    <a:spLocks noChangeAspect="1" noChangeShapeType="1"/>
                  </p:cNvSpPr>
                  <p:nvPr/>
                </p:nvSpPr>
                <p:spPr bwMode="auto">
                  <a:xfrm flipV="1">
                    <a:off x="3144" y="3452"/>
                    <a:ext cx="1" cy="24"/>
                  </a:xfrm>
                  <a:prstGeom prst="line">
                    <a:avLst/>
                  </a:prstGeom>
                  <a:noFill/>
                  <a:ln w="12700">
                    <a:solidFill>
                      <a:srgbClr val="000000"/>
                    </a:solidFill>
                    <a:round/>
                    <a:headEnd/>
                    <a:tailEnd/>
                  </a:ln>
                </p:spPr>
                <p:txBody>
                  <a:bodyPr/>
                  <a:lstStyle/>
                  <a:p>
                    <a:endParaRPr lang="en-US"/>
                  </a:p>
                </p:txBody>
              </p:sp>
              <p:sp>
                <p:nvSpPr>
                  <p:cNvPr id="11348" name="Line 146"/>
                  <p:cNvSpPr>
                    <a:spLocks noChangeAspect="1" noChangeShapeType="1"/>
                  </p:cNvSpPr>
                  <p:nvPr/>
                </p:nvSpPr>
                <p:spPr bwMode="auto">
                  <a:xfrm flipV="1">
                    <a:off x="3424" y="3452"/>
                    <a:ext cx="1" cy="24"/>
                  </a:xfrm>
                  <a:prstGeom prst="line">
                    <a:avLst/>
                  </a:prstGeom>
                  <a:noFill/>
                  <a:ln w="12700">
                    <a:solidFill>
                      <a:srgbClr val="000000"/>
                    </a:solidFill>
                    <a:round/>
                    <a:headEnd/>
                    <a:tailEnd/>
                  </a:ln>
                </p:spPr>
                <p:txBody>
                  <a:bodyPr/>
                  <a:lstStyle/>
                  <a:p>
                    <a:endParaRPr lang="en-US"/>
                  </a:p>
                </p:txBody>
              </p:sp>
              <p:sp>
                <p:nvSpPr>
                  <p:cNvPr id="11349" name="Line 147"/>
                  <p:cNvSpPr>
                    <a:spLocks noChangeAspect="1" noChangeShapeType="1"/>
                  </p:cNvSpPr>
                  <p:nvPr/>
                </p:nvSpPr>
                <p:spPr bwMode="auto">
                  <a:xfrm flipV="1">
                    <a:off x="3560" y="3452"/>
                    <a:ext cx="1" cy="24"/>
                  </a:xfrm>
                  <a:prstGeom prst="line">
                    <a:avLst/>
                  </a:prstGeom>
                  <a:noFill/>
                  <a:ln w="12700">
                    <a:solidFill>
                      <a:srgbClr val="000000"/>
                    </a:solidFill>
                    <a:round/>
                    <a:headEnd/>
                    <a:tailEnd/>
                  </a:ln>
                </p:spPr>
                <p:txBody>
                  <a:bodyPr/>
                  <a:lstStyle/>
                  <a:p>
                    <a:endParaRPr lang="en-US"/>
                  </a:p>
                </p:txBody>
              </p:sp>
              <p:sp>
                <p:nvSpPr>
                  <p:cNvPr id="11350" name="Line 148"/>
                  <p:cNvSpPr>
                    <a:spLocks noChangeAspect="1" noChangeShapeType="1"/>
                  </p:cNvSpPr>
                  <p:nvPr/>
                </p:nvSpPr>
                <p:spPr bwMode="auto">
                  <a:xfrm flipV="1">
                    <a:off x="3704" y="3452"/>
                    <a:ext cx="1" cy="24"/>
                  </a:xfrm>
                  <a:prstGeom prst="line">
                    <a:avLst/>
                  </a:prstGeom>
                  <a:noFill/>
                  <a:ln w="12700">
                    <a:solidFill>
                      <a:srgbClr val="000000"/>
                    </a:solidFill>
                    <a:round/>
                    <a:headEnd/>
                    <a:tailEnd/>
                  </a:ln>
                </p:spPr>
                <p:txBody>
                  <a:bodyPr/>
                  <a:lstStyle/>
                  <a:p>
                    <a:endParaRPr lang="en-US"/>
                  </a:p>
                </p:txBody>
              </p:sp>
              <p:sp>
                <p:nvSpPr>
                  <p:cNvPr id="11351" name="Line 149"/>
                  <p:cNvSpPr>
                    <a:spLocks noChangeAspect="1" noChangeShapeType="1"/>
                  </p:cNvSpPr>
                  <p:nvPr/>
                </p:nvSpPr>
                <p:spPr bwMode="auto">
                  <a:xfrm flipV="1">
                    <a:off x="3840" y="3452"/>
                    <a:ext cx="1" cy="24"/>
                  </a:xfrm>
                  <a:prstGeom prst="line">
                    <a:avLst/>
                  </a:prstGeom>
                  <a:noFill/>
                  <a:ln w="12700">
                    <a:solidFill>
                      <a:srgbClr val="000000"/>
                    </a:solidFill>
                    <a:round/>
                    <a:headEnd/>
                    <a:tailEnd/>
                  </a:ln>
                </p:spPr>
                <p:txBody>
                  <a:bodyPr/>
                  <a:lstStyle/>
                  <a:p>
                    <a:endParaRPr lang="en-US"/>
                  </a:p>
                </p:txBody>
              </p:sp>
              <p:sp>
                <p:nvSpPr>
                  <p:cNvPr id="11352" name="Line 150"/>
                  <p:cNvSpPr>
                    <a:spLocks noChangeAspect="1" noChangeShapeType="1"/>
                  </p:cNvSpPr>
                  <p:nvPr/>
                </p:nvSpPr>
                <p:spPr bwMode="auto">
                  <a:xfrm flipV="1">
                    <a:off x="4120" y="3452"/>
                    <a:ext cx="1" cy="24"/>
                  </a:xfrm>
                  <a:prstGeom prst="line">
                    <a:avLst/>
                  </a:prstGeom>
                  <a:noFill/>
                  <a:ln w="12700">
                    <a:solidFill>
                      <a:srgbClr val="000000"/>
                    </a:solidFill>
                    <a:round/>
                    <a:headEnd/>
                    <a:tailEnd/>
                  </a:ln>
                </p:spPr>
                <p:txBody>
                  <a:bodyPr/>
                  <a:lstStyle/>
                  <a:p>
                    <a:endParaRPr lang="en-US"/>
                  </a:p>
                </p:txBody>
              </p:sp>
              <p:sp>
                <p:nvSpPr>
                  <p:cNvPr id="11353" name="Line 151"/>
                  <p:cNvSpPr>
                    <a:spLocks noChangeAspect="1" noChangeShapeType="1"/>
                  </p:cNvSpPr>
                  <p:nvPr/>
                </p:nvSpPr>
                <p:spPr bwMode="auto">
                  <a:xfrm flipV="1">
                    <a:off x="4264" y="3452"/>
                    <a:ext cx="1" cy="24"/>
                  </a:xfrm>
                  <a:prstGeom prst="line">
                    <a:avLst/>
                  </a:prstGeom>
                  <a:noFill/>
                  <a:ln w="12700">
                    <a:solidFill>
                      <a:srgbClr val="000000"/>
                    </a:solidFill>
                    <a:round/>
                    <a:headEnd/>
                    <a:tailEnd/>
                  </a:ln>
                </p:spPr>
                <p:txBody>
                  <a:bodyPr/>
                  <a:lstStyle/>
                  <a:p>
                    <a:endParaRPr lang="en-US"/>
                  </a:p>
                </p:txBody>
              </p:sp>
              <p:sp>
                <p:nvSpPr>
                  <p:cNvPr id="11354" name="Line 152"/>
                  <p:cNvSpPr>
                    <a:spLocks noChangeAspect="1" noChangeShapeType="1"/>
                  </p:cNvSpPr>
                  <p:nvPr/>
                </p:nvSpPr>
                <p:spPr bwMode="auto">
                  <a:xfrm flipV="1">
                    <a:off x="4400" y="3452"/>
                    <a:ext cx="1" cy="24"/>
                  </a:xfrm>
                  <a:prstGeom prst="line">
                    <a:avLst/>
                  </a:prstGeom>
                  <a:noFill/>
                  <a:ln w="12700">
                    <a:solidFill>
                      <a:srgbClr val="000000"/>
                    </a:solidFill>
                    <a:round/>
                    <a:headEnd/>
                    <a:tailEnd/>
                  </a:ln>
                </p:spPr>
                <p:txBody>
                  <a:bodyPr/>
                  <a:lstStyle/>
                  <a:p>
                    <a:endParaRPr lang="en-US"/>
                  </a:p>
                </p:txBody>
              </p:sp>
              <p:sp>
                <p:nvSpPr>
                  <p:cNvPr id="11355" name="Line 153"/>
                  <p:cNvSpPr>
                    <a:spLocks noChangeAspect="1" noChangeShapeType="1"/>
                  </p:cNvSpPr>
                  <p:nvPr/>
                </p:nvSpPr>
                <p:spPr bwMode="auto">
                  <a:xfrm flipV="1">
                    <a:off x="4536" y="3452"/>
                    <a:ext cx="1" cy="24"/>
                  </a:xfrm>
                  <a:prstGeom prst="line">
                    <a:avLst/>
                  </a:prstGeom>
                  <a:noFill/>
                  <a:ln w="12700">
                    <a:solidFill>
                      <a:srgbClr val="000000"/>
                    </a:solidFill>
                    <a:round/>
                    <a:headEnd/>
                    <a:tailEnd/>
                  </a:ln>
                </p:spPr>
                <p:txBody>
                  <a:bodyPr/>
                  <a:lstStyle/>
                  <a:p>
                    <a:endParaRPr lang="en-US"/>
                  </a:p>
                </p:txBody>
              </p:sp>
            </p:grpSp>
            <p:grpSp>
              <p:nvGrpSpPr>
                <p:cNvPr id="11" name="Group 181"/>
                <p:cNvGrpSpPr>
                  <a:grpSpLocks noChangeAspect="1"/>
                </p:cNvGrpSpPr>
                <p:nvPr/>
              </p:nvGrpSpPr>
              <p:grpSpPr bwMode="auto">
                <a:xfrm>
                  <a:off x="1183" y="1140"/>
                  <a:ext cx="3498" cy="48"/>
                  <a:chOff x="1183" y="1140"/>
                  <a:chExt cx="3498" cy="48"/>
                </a:xfrm>
              </p:grpSpPr>
              <p:sp>
                <p:nvSpPr>
                  <p:cNvPr id="11304" name="Line 155"/>
                  <p:cNvSpPr>
                    <a:spLocks noChangeAspect="1" noChangeShapeType="1"/>
                  </p:cNvSpPr>
                  <p:nvPr/>
                </p:nvSpPr>
                <p:spPr bwMode="auto">
                  <a:xfrm>
                    <a:off x="1183" y="1140"/>
                    <a:ext cx="1" cy="48"/>
                  </a:xfrm>
                  <a:prstGeom prst="line">
                    <a:avLst/>
                  </a:prstGeom>
                  <a:noFill/>
                  <a:ln w="12700">
                    <a:solidFill>
                      <a:srgbClr val="000000"/>
                    </a:solidFill>
                    <a:round/>
                    <a:headEnd/>
                    <a:tailEnd/>
                  </a:ln>
                </p:spPr>
                <p:txBody>
                  <a:bodyPr/>
                  <a:lstStyle/>
                  <a:p>
                    <a:endParaRPr lang="en-US"/>
                  </a:p>
                </p:txBody>
              </p:sp>
              <p:sp>
                <p:nvSpPr>
                  <p:cNvPr id="11305" name="Line 156"/>
                  <p:cNvSpPr>
                    <a:spLocks noChangeAspect="1" noChangeShapeType="1"/>
                  </p:cNvSpPr>
                  <p:nvPr/>
                </p:nvSpPr>
                <p:spPr bwMode="auto">
                  <a:xfrm>
                    <a:off x="1879" y="1140"/>
                    <a:ext cx="1" cy="48"/>
                  </a:xfrm>
                  <a:prstGeom prst="line">
                    <a:avLst/>
                  </a:prstGeom>
                  <a:noFill/>
                  <a:ln w="12700">
                    <a:solidFill>
                      <a:srgbClr val="000000"/>
                    </a:solidFill>
                    <a:round/>
                    <a:headEnd/>
                    <a:tailEnd/>
                  </a:ln>
                </p:spPr>
                <p:txBody>
                  <a:bodyPr/>
                  <a:lstStyle/>
                  <a:p>
                    <a:endParaRPr lang="en-US"/>
                  </a:p>
                </p:txBody>
              </p:sp>
              <p:sp>
                <p:nvSpPr>
                  <p:cNvPr id="11306" name="Line 157"/>
                  <p:cNvSpPr>
                    <a:spLocks noChangeAspect="1" noChangeShapeType="1"/>
                  </p:cNvSpPr>
                  <p:nvPr/>
                </p:nvSpPr>
                <p:spPr bwMode="auto">
                  <a:xfrm>
                    <a:off x="2583" y="1140"/>
                    <a:ext cx="1" cy="48"/>
                  </a:xfrm>
                  <a:prstGeom prst="line">
                    <a:avLst/>
                  </a:prstGeom>
                  <a:noFill/>
                  <a:ln w="12700">
                    <a:solidFill>
                      <a:srgbClr val="000000"/>
                    </a:solidFill>
                    <a:round/>
                    <a:headEnd/>
                    <a:tailEnd/>
                  </a:ln>
                </p:spPr>
                <p:txBody>
                  <a:bodyPr/>
                  <a:lstStyle/>
                  <a:p>
                    <a:endParaRPr lang="en-US"/>
                  </a:p>
                </p:txBody>
              </p:sp>
              <p:sp>
                <p:nvSpPr>
                  <p:cNvPr id="11307" name="Line 158"/>
                  <p:cNvSpPr>
                    <a:spLocks noChangeAspect="1" noChangeShapeType="1"/>
                  </p:cNvSpPr>
                  <p:nvPr/>
                </p:nvSpPr>
                <p:spPr bwMode="auto">
                  <a:xfrm>
                    <a:off x="3280" y="1140"/>
                    <a:ext cx="1" cy="48"/>
                  </a:xfrm>
                  <a:prstGeom prst="line">
                    <a:avLst/>
                  </a:prstGeom>
                  <a:noFill/>
                  <a:ln w="12700">
                    <a:solidFill>
                      <a:srgbClr val="000000"/>
                    </a:solidFill>
                    <a:round/>
                    <a:headEnd/>
                    <a:tailEnd/>
                  </a:ln>
                </p:spPr>
                <p:txBody>
                  <a:bodyPr/>
                  <a:lstStyle/>
                  <a:p>
                    <a:endParaRPr lang="en-US"/>
                  </a:p>
                </p:txBody>
              </p:sp>
              <p:sp>
                <p:nvSpPr>
                  <p:cNvPr id="11308" name="Line 159"/>
                  <p:cNvSpPr>
                    <a:spLocks noChangeAspect="1" noChangeShapeType="1"/>
                  </p:cNvSpPr>
                  <p:nvPr/>
                </p:nvSpPr>
                <p:spPr bwMode="auto">
                  <a:xfrm>
                    <a:off x="3984" y="1140"/>
                    <a:ext cx="1" cy="48"/>
                  </a:xfrm>
                  <a:prstGeom prst="line">
                    <a:avLst/>
                  </a:prstGeom>
                  <a:noFill/>
                  <a:ln w="12700">
                    <a:solidFill>
                      <a:srgbClr val="000000"/>
                    </a:solidFill>
                    <a:round/>
                    <a:headEnd/>
                    <a:tailEnd/>
                  </a:ln>
                </p:spPr>
                <p:txBody>
                  <a:bodyPr/>
                  <a:lstStyle/>
                  <a:p>
                    <a:endParaRPr lang="en-US"/>
                  </a:p>
                </p:txBody>
              </p:sp>
              <p:sp>
                <p:nvSpPr>
                  <p:cNvPr id="11309" name="Line 160"/>
                  <p:cNvSpPr>
                    <a:spLocks noChangeAspect="1" noChangeShapeType="1"/>
                  </p:cNvSpPr>
                  <p:nvPr/>
                </p:nvSpPr>
                <p:spPr bwMode="auto">
                  <a:xfrm>
                    <a:off x="4680" y="1140"/>
                    <a:ext cx="1" cy="48"/>
                  </a:xfrm>
                  <a:prstGeom prst="line">
                    <a:avLst/>
                  </a:prstGeom>
                  <a:noFill/>
                  <a:ln w="12700">
                    <a:solidFill>
                      <a:srgbClr val="000000"/>
                    </a:solidFill>
                    <a:round/>
                    <a:headEnd/>
                    <a:tailEnd/>
                  </a:ln>
                </p:spPr>
                <p:txBody>
                  <a:bodyPr/>
                  <a:lstStyle/>
                  <a:p>
                    <a:endParaRPr lang="en-US"/>
                  </a:p>
                </p:txBody>
              </p:sp>
              <p:sp>
                <p:nvSpPr>
                  <p:cNvPr id="11310" name="Line 161"/>
                  <p:cNvSpPr>
                    <a:spLocks noChangeAspect="1" noChangeShapeType="1"/>
                  </p:cNvSpPr>
                  <p:nvPr/>
                </p:nvSpPr>
                <p:spPr bwMode="auto">
                  <a:xfrm>
                    <a:off x="1319" y="1140"/>
                    <a:ext cx="1" cy="24"/>
                  </a:xfrm>
                  <a:prstGeom prst="line">
                    <a:avLst/>
                  </a:prstGeom>
                  <a:noFill/>
                  <a:ln w="12700">
                    <a:solidFill>
                      <a:srgbClr val="000000"/>
                    </a:solidFill>
                    <a:round/>
                    <a:headEnd/>
                    <a:tailEnd/>
                  </a:ln>
                </p:spPr>
                <p:txBody>
                  <a:bodyPr/>
                  <a:lstStyle/>
                  <a:p>
                    <a:endParaRPr lang="en-US"/>
                  </a:p>
                </p:txBody>
              </p:sp>
              <p:sp>
                <p:nvSpPr>
                  <p:cNvPr id="11311" name="Line 162"/>
                  <p:cNvSpPr>
                    <a:spLocks noChangeAspect="1" noChangeShapeType="1"/>
                  </p:cNvSpPr>
                  <p:nvPr/>
                </p:nvSpPr>
                <p:spPr bwMode="auto">
                  <a:xfrm>
                    <a:off x="1463" y="1140"/>
                    <a:ext cx="1" cy="24"/>
                  </a:xfrm>
                  <a:prstGeom prst="line">
                    <a:avLst/>
                  </a:prstGeom>
                  <a:noFill/>
                  <a:ln w="12700">
                    <a:solidFill>
                      <a:srgbClr val="000000"/>
                    </a:solidFill>
                    <a:round/>
                    <a:headEnd/>
                    <a:tailEnd/>
                  </a:ln>
                </p:spPr>
                <p:txBody>
                  <a:bodyPr/>
                  <a:lstStyle/>
                  <a:p>
                    <a:endParaRPr lang="en-US"/>
                  </a:p>
                </p:txBody>
              </p:sp>
              <p:sp>
                <p:nvSpPr>
                  <p:cNvPr id="11312" name="Line 163"/>
                  <p:cNvSpPr>
                    <a:spLocks noChangeAspect="1" noChangeShapeType="1"/>
                  </p:cNvSpPr>
                  <p:nvPr/>
                </p:nvSpPr>
                <p:spPr bwMode="auto">
                  <a:xfrm>
                    <a:off x="1599" y="1140"/>
                    <a:ext cx="1" cy="24"/>
                  </a:xfrm>
                  <a:prstGeom prst="line">
                    <a:avLst/>
                  </a:prstGeom>
                  <a:noFill/>
                  <a:ln w="12700">
                    <a:solidFill>
                      <a:srgbClr val="000000"/>
                    </a:solidFill>
                    <a:round/>
                    <a:headEnd/>
                    <a:tailEnd/>
                  </a:ln>
                </p:spPr>
                <p:txBody>
                  <a:bodyPr/>
                  <a:lstStyle/>
                  <a:p>
                    <a:endParaRPr lang="en-US"/>
                  </a:p>
                </p:txBody>
              </p:sp>
              <p:sp>
                <p:nvSpPr>
                  <p:cNvPr id="11313" name="Line 164"/>
                  <p:cNvSpPr>
                    <a:spLocks noChangeAspect="1" noChangeShapeType="1"/>
                  </p:cNvSpPr>
                  <p:nvPr/>
                </p:nvSpPr>
                <p:spPr bwMode="auto">
                  <a:xfrm>
                    <a:off x="1743" y="1140"/>
                    <a:ext cx="1" cy="24"/>
                  </a:xfrm>
                  <a:prstGeom prst="line">
                    <a:avLst/>
                  </a:prstGeom>
                  <a:noFill/>
                  <a:ln w="12700">
                    <a:solidFill>
                      <a:srgbClr val="000000"/>
                    </a:solidFill>
                    <a:round/>
                    <a:headEnd/>
                    <a:tailEnd/>
                  </a:ln>
                </p:spPr>
                <p:txBody>
                  <a:bodyPr/>
                  <a:lstStyle/>
                  <a:p>
                    <a:endParaRPr lang="en-US"/>
                  </a:p>
                </p:txBody>
              </p:sp>
              <p:sp>
                <p:nvSpPr>
                  <p:cNvPr id="11314" name="Line 165"/>
                  <p:cNvSpPr>
                    <a:spLocks noChangeAspect="1" noChangeShapeType="1"/>
                  </p:cNvSpPr>
                  <p:nvPr/>
                </p:nvSpPr>
                <p:spPr bwMode="auto">
                  <a:xfrm>
                    <a:off x="2023" y="1140"/>
                    <a:ext cx="1" cy="24"/>
                  </a:xfrm>
                  <a:prstGeom prst="line">
                    <a:avLst/>
                  </a:prstGeom>
                  <a:noFill/>
                  <a:ln w="12700">
                    <a:solidFill>
                      <a:srgbClr val="000000"/>
                    </a:solidFill>
                    <a:round/>
                    <a:headEnd/>
                    <a:tailEnd/>
                  </a:ln>
                </p:spPr>
                <p:txBody>
                  <a:bodyPr/>
                  <a:lstStyle/>
                  <a:p>
                    <a:endParaRPr lang="en-US"/>
                  </a:p>
                </p:txBody>
              </p:sp>
              <p:sp>
                <p:nvSpPr>
                  <p:cNvPr id="11315" name="Line 166"/>
                  <p:cNvSpPr>
                    <a:spLocks noChangeAspect="1" noChangeShapeType="1"/>
                  </p:cNvSpPr>
                  <p:nvPr/>
                </p:nvSpPr>
                <p:spPr bwMode="auto">
                  <a:xfrm>
                    <a:off x="2159" y="1140"/>
                    <a:ext cx="1" cy="24"/>
                  </a:xfrm>
                  <a:prstGeom prst="line">
                    <a:avLst/>
                  </a:prstGeom>
                  <a:noFill/>
                  <a:ln w="12700">
                    <a:solidFill>
                      <a:srgbClr val="000000"/>
                    </a:solidFill>
                    <a:round/>
                    <a:headEnd/>
                    <a:tailEnd/>
                  </a:ln>
                </p:spPr>
                <p:txBody>
                  <a:bodyPr/>
                  <a:lstStyle/>
                  <a:p>
                    <a:endParaRPr lang="en-US"/>
                  </a:p>
                </p:txBody>
              </p:sp>
              <p:sp>
                <p:nvSpPr>
                  <p:cNvPr id="11316" name="Line 167"/>
                  <p:cNvSpPr>
                    <a:spLocks noChangeAspect="1" noChangeShapeType="1"/>
                  </p:cNvSpPr>
                  <p:nvPr/>
                </p:nvSpPr>
                <p:spPr bwMode="auto">
                  <a:xfrm>
                    <a:off x="2303" y="1140"/>
                    <a:ext cx="1" cy="24"/>
                  </a:xfrm>
                  <a:prstGeom prst="line">
                    <a:avLst/>
                  </a:prstGeom>
                  <a:noFill/>
                  <a:ln w="12700">
                    <a:solidFill>
                      <a:srgbClr val="000000"/>
                    </a:solidFill>
                    <a:round/>
                    <a:headEnd/>
                    <a:tailEnd/>
                  </a:ln>
                </p:spPr>
                <p:txBody>
                  <a:bodyPr/>
                  <a:lstStyle/>
                  <a:p>
                    <a:endParaRPr lang="en-US"/>
                  </a:p>
                </p:txBody>
              </p:sp>
              <p:sp>
                <p:nvSpPr>
                  <p:cNvPr id="11317" name="Line 168"/>
                  <p:cNvSpPr>
                    <a:spLocks noChangeAspect="1" noChangeShapeType="1"/>
                  </p:cNvSpPr>
                  <p:nvPr/>
                </p:nvSpPr>
                <p:spPr bwMode="auto">
                  <a:xfrm>
                    <a:off x="2439" y="1140"/>
                    <a:ext cx="1" cy="24"/>
                  </a:xfrm>
                  <a:prstGeom prst="line">
                    <a:avLst/>
                  </a:prstGeom>
                  <a:noFill/>
                  <a:ln w="12700">
                    <a:solidFill>
                      <a:srgbClr val="000000"/>
                    </a:solidFill>
                    <a:round/>
                    <a:headEnd/>
                    <a:tailEnd/>
                  </a:ln>
                </p:spPr>
                <p:txBody>
                  <a:bodyPr/>
                  <a:lstStyle/>
                  <a:p>
                    <a:endParaRPr lang="en-US"/>
                  </a:p>
                </p:txBody>
              </p:sp>
              <p:sp>
                <p:nvSpPr>
                  <p:cNvPr id="11318" name="Line 169"/>
                  <p:cNvSpPr>
                    <a:spLocks noChangeAspect="1" noChangeShapeType="1"/>
                  </p:cNvSpPr>
                  <p:nvPr/>
                </p:nvSpPr>
                <p:spPr bwMode="auto">
                  <a:xfrm>
                    <a:off x="2719" y="1140"/>
                    <a:ext cx="1" cy="24"/>
                  </a:xfrm>
                  <a:prstGeom prst="line">
                    <a:avLst/>
                  </a:prstGeom>
                  <a:noFill/>
                  <a:ln w="12700">
                    <a:solidFill>
                      <a:srgbClr val="000000"/>
                    </a:solidFill>
                    <a:round/>
                    <a:headEnd/>
                    <a:tailEnd/>
                  </a:ln>
                </p:spPr>
                <p:txBody>
                  <a:bodyPr/>
                  <a:lstStyle/>
                  <a:p>
                    <a:endParaRPr lang="en-US"/>
                  </a:p>
                </p:txBody>
              </p:sp>
              <p:sp>
                <p:nvSpPr>
                  <p:cNvPr id="11319" name="Line 170"/>
                  <p:cNvSpPr>
                    <a:spLocks noChangeAspect="1" noChangeShapeType="1"/>
                  </p:cNvSpPr>
                  <p:nvPr/>
                </p:nvSpPr>
                <p:spPr bwMode="auto">
                  <a:xfrm>
                    <a:off x="2864" y="1140"/>
                    <a:ext cx="1" cy="24"/>
                  </a:xfrm>
                  <a:prstGeom prst="line">
                    <a:avLst/>
                  </a:prstGeom>
                  <a:noFill/>
                  <a:ln w="12700">
                    <a:solidFill>
                      <a:srgbClr val="000000"/>
                    </a:solidFill>
                    <a:round/>
                    <a:headEnd/>
                    <a:tailEnd/>
                  </a:ln>
                </p:spPr>
                <p:txBody>
                  <a:bodyPr/>
                  <a:lstStyle/>
                  <a:p>
                    <a:endParaRPr lang="en-US"/>
                  </a:p>
                </p:txBody>
              </p:sp>
              <p:sp>
                <p:nvSpPr>
                  <p:cNvPr id="11320" name="Line 171"/>
                  <p:cNvSpPr>
                    <a:spLocks noChangeAspect="1" noChangeShapeType="1"/>
                  </p:cNvSpPr>
                  <p:nvPr/>
                </p:nvSpPr>
                <p:spPr bwMode="auto">
                  <a:xfrm>
                    <a:off x="3000" y="1140"/>
                    <a:ext cx="1" cy="24"/>
                  </a:xfrm>
                  <a:prstGeom prst="line">
                    <a:avLst/>
                  </a:prstGeom>
                  <a:noFill/>
                  <a:ln w="12700">
                    <a:solidFill>
                      <a:srgbClr val="000000"/>
                    </a:solidFill>
                    <a:round/>
                    <a:headEnd/>
                    <a:tailEnd/>
                  </a:ln>
                </p:spPr>
                <p:txBody>
                  <a:bodyPr/>
                  <a:lstStyle/>
                  <a:p>
                    <a:endParaRPr lang="en-US"/>
                  </a:p>
                </p:txBody>
              </p:sp>
              <p:sp>
                <p:nvSpPr>
                  <p:cNvPr id="11321" name="Line 172"/>
                  <p:cNvSpPr>
                    <a:spLocks noChangeAspect="1" noChangeShapeType="1"/>
                  </p:cNvSpPr>
                  <p:nvPr/>
                </p:nvSpPr>
                <p:spPr bwMode="auto">
                  <a:xfrm>
                    <a:off x="3144" y="1140"/>
                    <a:ext cx="1" cy="24"/>
                  </a:xfrm>
                  <a:prstGeom prst="line">
                    <a:avLst/>
                  </a:prstGeom>
                  <a:noFill/>
                  <a:ln w="12700">
                    <a:solidFill>
                      <a:srgbClr val="000000"/>
                    </a:solidFill>
                    <a:round/>
                    <a:headEnd/>
                    <a:tailEnd/>
                  </a:ln>
                </p:spPr>
                <p:txBody>
                  <a:bodyPr/>
                  <a:lstStyle/>
                  <a:p>
                    <a:endParaRPr lang="en-US"/>
                  </a:p>
                </p:txBody>
              </p:sp>
              <p:sp>
                <p:nvSpPr>
                  <p:cNvPr id="11322" name="Line 173"/>
                  <p:cNvSpPr>
                    <a:spLocks noChangeAspect="1" noChangeShapeType="1"/>
                  </p:cNvSpPr>
                  <p:nvPr/>
                </p:nvSpPr>
                <p:spPr bwMode="auto">
                  <a:xfrm>
                    <a:off x="3424" y="1140"/>
                    <a:ext cx="1" cy="24"/>
                  </a:xfrm>
                  <a:prstGeom prst="line">
                    <a:avLst/>
                  </a:prstGeom>
                  <a:noFill/>
                  <a:ln w="12700">
                    <a:solidFill>
                      <a:srgbClr val="000000"/>
                    </a:solidFill>
                    <a:round/>
                    <a:headEnd/>
                    <a:tailEnd/>
                  </a:ln>
                </p:spPr>
                <p:txBody>
                  <a:bodyPr/>
                  <a:lstStyle/>
                  <a:p>
                    <a:endParaRPr lang="en-US"/>
                  </a:p>
                </p:txBody>
              </p:sp>
              <p:sp>
                <p:nvSpPr>
                  <p:cNvPr id="11323" name="Line 174"/>
                  <p:cNvSpPr>
                    <a:spLocks noChangeAspect="1" noChangeShapeType="1"/>
                  </p:cNvSpPr>
                  <p:nvPr/>
                </p:nvSpPr>
                <p:spPr bwMode="auto">
                  <a:xfrm>
                    <a:off x="3560" y="1140"/>
                    <a:ext cx="1" cy="24"/>
                  </a:xfrm>
                  <a:prstGeom prst="line">
                    <a:avLst/>
                  </a:prstGeom>
                  <a:noFill/>
                  <a:ln w="12700">
                    <a:solidFill>
                      <a:srgbClr val="000000"/>
                    </a:solidFill>
                    <a:round/>
                    <a:headEnd/>
                    <a:tailEnd/>
                  </a:ln>
                </p:spPr>
                <p:txBody>
                  <a:bodyPr/>
                  <a:lstStyle/>
                  <a:p>
                    <a:endParaRPr lang="en-US"/>
                  </a:p>
                </p:txBody>
              </p:sp>
              <p:sp>
                <p:nvSpPr>
                  <p:cNvPr id="11324" name="Line 175"/>
                  <p:cNvSpPr>
                    <a:spLocks noChangeAspect="1" noChangeShapeType="1"/>
                  </p:cNvSpPr>
                  <p:nvPr/>
                </p:nvSpPr>
                <p:spPr bwMode="auto">
                  <a:xfrm>
                    <a:off x="3704" y="1140"/>
                    <a:ext cx="1" cy="24"/>
                  </a:xfrm>
                  <a:prstGeom prst="line">
                    <a:avLst/>
                  </a:prstGeom>
                  <a:noFill/>
                  <a:ln w="12700">
                    <a:solidFill>
                      <a:srgbClr val="000000"/>
                    </a:solidFill>
                    <a:round/>
                    <a:headEnd/>
                    <a:tailEnd/>
                  </a:ln>
                </p:spPr>
                <p:txBody>
                  <a:bodyPr/>
                  <a:lstStyle/>
                  <a:p>
                    <a:endParaRPr lang="en-US"/>
                  </a:p>
                </p:txBody>
              </p:sp>
              <p:sp>
                <p:nvSpPr>
                  <p:cNvPr id="11325" name="Line 176"/>
                  <p:cNvSpPr>
                    <a:spLocks noChangeAspect="1" noChangeShapeType="1"/>
                  </p:cNvSpPr>
                  <p:nvPr/>
                </p:nvSpPr>
                <p:spPr bwMode="auto">
                  <a:xfrm>
                    <a:off x="3840" y="1140"/>
                    <a:ext cx="1" cy="24"/>
                  </a:xfrm>
                  <a:prstGeom prst="line">
                    <a:avLst/>
                  </a:prstGeom>
                  <a:noFill/>
                  <a:ln w="12700">
                    <a:solidFill>
                      <a:srgbClr val="000000"/>
                    </a:solidFill>
                    <a:round/>
                    <a:headEnd/>
                    <a:tailEnd/>
                  </a:ln>
                </p:spPr>
                <p:txBody>
                  <a:bodyPr/>
                  <a:lstStyle/>
                  <a:p>
                    <a:endParaRPr lang="en-US"/>
                  </a:p>
                </p:txBody>
              </p:sp>
              <p:sp>
                <p:nvSpPr>
                  <p:cNvPr id="11326" name="Line 177"/>
                  <p:cNvSpPr>
                    <a:spLocks noChangeAspect="1" noChangeShapeType="1"/>
                  </p:cNvSpPr>
                  <p:nvPr/>
                </p:nvSpPr>
                <p:spPr bwMode="auto">
                  <a:xfrm>
                    <a:off x="4120" y="1140"/>
                    <a:ext cx="1" cy="24"/>
                  </a:xfrm>
                  <a:prstGeom prst="line">
                    <a:avLst/>
                  </a:prstGeom>
                  <a:noFill/>
                  <a:ln w="12700">
                    <a:solidFill>
                      <a:srgbClr val="000000"/>
                    </a:solidFill>
                    <a:round/>
                    <a:headEnd/>
                    <a:tailEnd/>
                  </a:ln>
                </p:spPr>
                <p:txBody>
                  <a:bodyPr/>
                  <a:lstStyle/>
                  <a:p>
                    <a:endParaRPr lang="en-US"/>
                  </a:p>
                </p:txBody>
              </p:sp>
              <p:sp>
                <p:nvSpPr>
                  <p:cNvPr id="11327" name="Line 178"/>
                  <p:cNvSpPr>
                    <a:spLocks noChangeAspect="1" noChangeShapeType="1"/>
                  </p:cNvSpPr>
                  <p:nvPr/>
                </p:nvSpPr>
                <p:spPr bwMode="auto">
                  <a:xfrm>
                    <a:off x="4264" y="1140"/>
                    <a:ext cx="1" cy="24"/>
                  </a:xfrm>
                  <a:prstGeom prst="line">
                    <a:avLst/>
                  </a:prstGeom>
                  <a:noFill/>
                  <a:ln w="12700">
                    <a:solidFill>
                      <a:srgbClr val="000000"/>
                    </a:solidFill>
                    <a:round/>
                    <a:headEnd/>
                    <a:tailEnd/>
                  </a:ln>
                </p:spPr>
                <p:txBody>
                  <a:bodyPr/>
                  <a:lstStyle/>
                  <a:p>
                    <a:endParaRPr lang="en-US"/>
                  </a:p>
                </p:txBody>
              </p:sp>
              <p:sp>
                <p:nvSpPr>
                  <p:cNvPr id="11328" name="Line 179"/>
                  <p:cNvSpPr>
                    <a:spLocks noChangeAspect="1" noChangeShapeType="1"/>
                  </p:cNvSpPr>
                  <p:nvPr/>
                </p:nvSpPr>
                <p:spPr bwMode="auto">
                  <a:xfrm>
                    <a:off x="4400" y="1140"/>
                    <a:ext cx="1" cy="24"/>
                  </a:xfrm>
                  <a:prstGeom prst="line">
                    <a:avLst/>
                  </a:prstGeom>
                  <a:noFill/>
                  <a:ln w="12700">
                    <a:solidFill>
                      <a:srgbClr val="000000"/>
                    </a:solidFill>
                    <a:round/>
                    <a:headEnd/>
                    <a:tailEnd/>
                  </a:ln>
                </p:spPr>
                <p:txBody>
                  <a:bodyPr/>
                  <a:lstStyle/>
                  <a:p>
                    <a:endParaRPr lang="en-US"/>
                  </a:p>
                </p:txBody>
              </p:sp>
              <p:sp>
                <p:nvSpPr>
                  <p:cNvPr id="11329" name="Line 180"/>
                  <p:cNvSpPr>
                    <a:spLocks noChangeAspect="1" noChangeShapeType="1"/>
                  </p:cNvSpPr>
                  <p:nvPr/>
                </p:nvSpPr>
                <p:spPr bwMode="auto">
                  <a:xfrm>
                    <a:off x="4536" y="1140"/>
                    <a:ext cx="1" cy="24"/>
                  </a:xfrm>
                  <a:prstGeom prst="line">
                    <a:avLst/>
                  </a:prstGeom>
                  <a:noFill/>
                  <a:ln w="12700">
                    <a:solidFill>
                      <a:srgbClr val="000000"/>
                    </a:solidFill>
                    <a:round/>
                    <a:headEnd/>
                    <a:tailEnd/>
                  </a:ln>
                </p:spPr>
                <p:txBody>
                  <a:bodyPr/>
                  <a:lstStyle/>
                  <a:p>
                    <a:endParaRPr lang="en-US"/>
                  </a:p>
                </p:txBody>
              </p:sp>
            </p:grpSp>
            <p:sp>
              <p:nvSpPr>
                <p:cNvPr id="11283" name="Line 182"/>
                <p:cNvSpPr>
                  <a:spLocks noChangeAspect="1" noChangeShapeType="1"/>
                </p:cNvSpPr>
                <p:nvPr/>
              </p:nvSpPr>
              <p:spPr bwMode="auto">
                <a:xfrm flipV="1">
                  <a:off x="1183" y="1140"/>
                  <a:ext cx="1" cy="2336"/>
                </a:xfrm>
                <a:prstGeom prst="line">
                  <a:avLst/>
                </a:prstGeom>
                <a:noFill/>
                <a:ln w="12700">
                  <a:solidFill>
                    <a:srgbClr val="000000"/>
                  </a:solidFill>
                  <a:round/>
                  <a:headEnd/>
                  <a:tailEnd/>
                </a:ln>
              </p:spPr>
              <p:txBody>
                <a:bodyPr/>
                <a:lstStyle/>
                <a:p>
                  <a:endParaRPr lang="en-US"/>
                </a:p>
              </p:txBody>
            </p:sp>
            <p:sp>
              <p:nvSpPr>
                <p:cNvPr id="11284" name="Line 183"/>
                <p:cNvSpPr>
                  <a:spLocks noChangeAspect="1" noChangeShapeType="1"/>
                </p:cNvSpPr>
                <p:nvPr/>
              </p:nvSpPr>
              <p:spPr bwMode="auto">
                <a:xfrm flipV="1">
                  <a:off x="4680" y="1140"/>
                  <a:ext cx="1" cy="2336"/>
                </a:xfrm>
                <a:prstGeom prst="line">
                  <a:avLst/>
                </a:prstGeom>
                <a:noFill/>
                <a:ln w="12700">
                  <a:solidFill>
                    <a:srgbClr val="000000"/>
                  </a:solidFill>
                  <a:round/>
                  <a:headEnd/>
                  <a:tailEnd/>
                </a:ln>
              </p:spPr>
              <p:txBody>
                <a:bodyPr/>
                <a:lstStyle/>
                <a:p>
                  <a:endParaRPr lang="en-US"/>
                </a:p>
              </p:txBody>
            </p:sp>
            <p:sp>
              <p:nvSpPr>
                <p:cNvPr id="11285" name="Line 184"/>
                <p:cNvSpPr>
                  <a:spLocks noChangeAspect="1" noChangeShapeType="1"/>
                </p:cNvSpPr>
                <p:nvPr/>
              </p:nvSpPr>
              <p:spPr bwMode="auto">
                <a:xfrm>
                  <a:off x="1183" y="3476"/>
                  <a:ext cx="3497" cy="1"/>
                </a:xfrm>
                <a:prstGeom prst="line">
                  <a:avLst/>
                </a:prstGeom>
                <a:noFill/>
                <a:ln w="12700">
                  <a:solidFill>
                    <a:srgbClr val="000000"/>
                  </a:solidFill>
                  <a:round/>
                  <a:headEnd/>
                  <a:tailEnd/>
                </a:ln>
              </p:spPr>
              <p:txBody>
                <a:bodyPr/>
                <a:lstStyle/>
                <a:p>
                  <a:endParaRPr lang="en-US"/>
                </a:p>
              </p:txBody>
            </p:sp>
            <p:sp>
              <p:nvSpPr>
                <p:cNvPr id="11286" name="Line 185"/>
                <p:cNvSpPr>
                  <a:spLocks noChangeAspect="1" noChangeShapeType="1"/>
                </p:cNvSpPr>
                <p:nvPr/>
              </p:nvSpPr>
              <p:spPr bwMode="auto">
                <a:xfrm>
                  <a:off x="1183" y="1140"/>
                  <a:ext cx="3497" cy="1"/>
                </a:xfrm>
                <a:prstGeom prst="line">
                  <a:avLst/>
                </a:prstGeom>
                <a:noFill/>
                <a:ln w="12700">
                  <a:solidFill>
                    <a:srgbClr val="000000"/>
                  </a:solidFill>
                  <a:round/>
                  <a:headEnd/>
                  <a:tailEnd/>
                </a:ln>
              </p:spPr>
              <p:txBody>
                <a:bodyPr/>
                <a:lstStyle/>
                <a:p>
                  <a:endParaRPr lang="en-US"/>
                </a:p>
              </p:txBody>
            </p:sp>
            <p:grpSp>
              <p:nvGrpSpPr>
                <p:cNvPr id="12" name="Group 195"/>
                <p:cNvGrpSpPr>
                  <a:grpSpLocks noChangeAspect="1"/>
                </p:cNvGrpSpPr>
                <p:nvPr/>
              </p:nvGrpSpPr>
              <p:grpSpPr bwMode="auto">
                <a:xfrm>
                  <a:off x="983" y="1076"/>
                  <a:ext cx="86" cy="2430"/>
                  <a:chOff x="983" y="1076"/>
                  <a:chExt cx="86" cy="2430"/>
                </a:xfrm>
              </p:grpSpPr>
              <p:sp>
                <p:nvSpPr>
                  <p:cNvPr id="11295" name="Rectangle 186"/>
                  <p:cNvSpPr>
                    <a:spLocks noChangeAspect="1" noChangeArrowheads="1"/>
                  </p:cNvSpPr>
                  <p:nvPr/>
                </p:nvSpPr>
                <p:spPr bwMode="auto">
                  <a:xfrm>
                    <a:off x="983" y="3412"/>
                    <a:ext cx="86" cy="94"/>
                  </a:xfrm>
                  <a:prstGeom prst="rect">
                    <a:avLst/>
                  </a:prstGeom>
                  <a:noFill/>
                  <a:ln w="9525">
                    <a:noFill/>
                    <a:miter lim="800000"/>
                    <a:headEnd/>
                    <a:tailEnd/>
                  </a:ln>
                </p:spPr>
                <p:txBody>
                  <a:bodyPr wrap="none" lIns="0" tIns="0" rIns="0" bIns="0">
                    <a:spAutoFit/>
                  </a:bodyPr>
                  <a:lstStyle/>
                  <a:p>
                    <a:r>
                      <a:rPr lang="en-US" altLang="en-US" sz="1200">
                        <a:solidFill>
                          <a:srgbClr val="000000"/>
                        </a:solidFill>
                        <a:latin typeface="Helvetica" pitchFamily="34" charset="0"/>
                      </a:rPr>
                      <a:t>10</a:t>
                    </a:r>
                    <a:endParaRPr lang="en-US" altLang="en-US">
                      <a:latin typeface="Helvetica" pitchFamily="34" charset="0"/>
                    </a:endParaRPr>
                  </a:p>
                </p:txBody>
              </p:sp>
              <p:sp>
                <p:nvSpPr>
                  <p:cNvPr id="11296" name="Rectangle 187"/>
                  <p:cNvSpPr>
                    <a:spLocks noChangeAspect="1" noChangeArrowheads="1"/>
                  </p:cNvSpPr>
                  <p:nvPr/>
                </p:nvSpPr>
                <p:spPr bwMode="auto">
                  <a:xfrm>
                    <a:off x="983" y="3116"/>
                    <a:ext cx="86" cy="94"/>
                  </a:xfrm>
                  <a:prstGeom prst="rect">
                    <a:avLst/>
                  </a:prstGeom>
                  <a:noFill/>
                  <a:ln w="9525">
                    <a:noFill/>
                    <a:miter lim="800000"/>
                    <a:headEnd/>
                    <a:tailEnd/>
                  </a:ln>
                </p:spPr>
                <p:txBody>
                  <a:bodyPr wrap="none" lIns="0" tIns="0" rIns="0" bIns="0">
                    <a:spAutoFit/>
                  </a:bodyPr>
                  <a:lstStyle/>
                  <a:p>
                    <a:r>
                      <a:rPr lang="en-US" altLang="en-US" sz="1200">
                        <a:solidFill>
                          <a:srgbClr val="000000"/>
                        </a:solidFill>
                        <a:latin typeface="Helvetica" pitchFamily="34" charset="0"/>
                      </a:rPr>
                      <a:t>15</a:t>
                    </a:r>
                    <a:endParaRPr lang="en-US" altLang="en-US">
                      <a:latin typeface="Helvetica" pitchFamily="34" charset="0"/>
                    </a:endParaRPr>
                  </a:p>
                </p:txBody>
              </p:sp>
              <p:sp>
                <p:nvSpPr>
                  <p:cNvPr id="11297" name="Rectangle 188"/>
                  <p:cNvSpPr>
                    <a:spLocks noChangeAspect="1" noChangeArrowheads="1"/>
                  </p:cNvSpPr>
                  <p:nvPr/>
                </p:nvSpPr>
                <p:spPr bwMode="auto">
                  <a:xfrm>
                    <a:off x="983" y="2829"/>
                    <a:ext cx="86" cy="94"/>
                  </a:xfrm>
                  <a:prstGeom prst="rect">
                    <a:avLst/>
                  </a:prstGeom>
                  <a:noFill/>
                  <a:ln w="9525">
                    <a:noFill/>
                    <a:miter lim="800000"/>
                    <a:headEnd/>
                    <a:tailEnd/>
                  </a:ln>
                </p:spPr>
                <p:txBody>
                  <a:bodyPr wrap="none" lIns="0" tIns="0" rIns="0" bIns="0">
                    <a:spAutoFit/>
                  </a:bodyPr>
                  <a:lstStyle/>
                  <a:p>
                    <a:r>
                      <a:rPr lang="en-US" altLang="en-US" sz="1200">
                        <a:solidFill>
                          <a:srgbClr val="000000"/>
                        </a:solidFill>
                        <a:latin typeface="Helvetica" pitchFamily="34" charset="0"/>
                      </a:rPr>
                      <a:t>20</a:t>
                    </a:r>
                    <a:endParaRPr lang="en-US" altLang="en-US">
                      <a:latin typeface="Helvetica" pitchFamily="34" charset="0"/>
                    </a:endParaRPr>
                  </a:p>
                </p:txBody>
              </p:sp>
              <p:sp>
                <p:nvSpPr>
                  <p:cNvPr id="11298" name="Rectangle 189"/>
                  <p:cNvSpPr>
                    <a:spLocks noChangeAspect="1" noChangeArrowheads="1"/>
                  </p:cNvSpPr>
                  <p:nvPr/>
                </p:nvSpPr>
                <p:spPr bwMode="auto">
                  <a:xfrm>
                    <a:off x="983" y="2531"/>
                    <a:ext cx="86" cy="93"/>
                  </a:xfrm>
                  <a:prstGeom prst="rect">
                    <a:avLst/>
                  </a:prstGeom>
                  <a:noFill/>
                  <a:ln w="9525">
                    <a:noFill/>
                    <a:miter lim="800000"/>
                    <a:headEnd/>
                    <a:tailEnd/>
                  </a:ln>
                </p:spPr>
                <p:txBody>
                  <a:bodyPr wrap="none" lIns="0" tIns="0" rIns="0" bIns="0">
                    <a:spAutoFit/>
                  </a:bodyPr>
                  <a:lstStyle/>
                  <a:p>
                    <a:r>
                      <a:rPr lang="en-US" altLang="en-US" sz="1200">
                        <a:solidFill>
                          <a:srgbClr val="000000"/>
                        </a:solidFill>
                        <a:latin typeface="Helvetica" pitchFamily="34" charset="0"/>
                      </a:rPr>
                      <a:t>25</a:t>
                    </a:r>
                    <a:endParaRPr lang="en-US" altLang="en-US">
                      <a:latin typeface="Helvetica" pitchFamily="34" charset="0"/>
                    </a:endParaRPr>
                  </a:p>
                </p:txBody>
              </p:sp>
              <p:sp>
                <p:nvSpPr>
                  <p:cNvPr id="11299" name="Rectangle 190"/>
                  <p:cNvSpPr>
                    <a:spLocks noChangeAspect="1" noChangeArrowheads="1"/>
                  </p:cNvSpPr>
                  <p:nvPr/>
                </p:nvSpPr>
                <p:spPr bwMode="auto">
                  <a:xfrm>
                    <a:off x="983" y="2244"/>
                    <a:ext cx="86" cy="93"/>
                  </a:xfrm>
                  <a:prstGeom prst="rect">
                    <a:avLst/>
                  </a:prstGeom>
                  <a:noFill/>
                  <a:ln w="9525">
                    <a:noFill/>
                    <a:miter lim="800000"/>
                    <a:headEnd/>
                    <a:tailEnd/>
                  </a:ln>
                </p:spPr>
                <p:txBody>
                  <a:bodyPr wrap="none" lIns="0" tIns="0" rIns="0" bIns="0">
                    <a:spAutoFit/>
                  </a:bodyPr>
                  <a:lstStyle/>
                  <a:p>
                    <a:r>
                      <a:rPr lang="en-US" altLang="en-US" sz="1200">
                        <a:solidFill>
                          <a:srgbClr val="000000"/>
                        </a:solidFill>
                        <a:latin typeface="Helvetica" pitchFamily="34" charset="0"/>
                      </a:rPr>
                      <a:t>30</a:t>
                    </a:r>
                    <a:endParaRPr lang="en-US" altLang="en-US">
                      <a:latin typeface="Helvetica" pitchFamily="34" charset="0"/>
                    </a:endParaRPr>
                  </a:p>
                </p:txBody>
              </p:sp>
              <p:sp>
                <p:nvSpPr>
                  <p:cNvPr id="11300" name="Rectangle 191"/>
                  <p:cNvSpPr>
                    <a:spLocks noChangeAspect="1" noChangeArrowheads="1"/>
                  </p:cNvSpPr>
                  <p:nvPr/>
                </p:nvSpPr>
                <p:spPr bwMode="auto">
                  <a:xfrm>
                    <a:off x="983" y="1948"/>
                    <a:ext cx="86" cy="93"/>
                  </a:xfrm>
                  <a:prstGeom prst="rect">
                    <a:avLst/>
                  </a:prstGeom>
                  <a:noFill/>
                  <a:ln w="9525">
                    <a:noFill/>
                    <a:miter lim="800000"/>
                    <a:headEnd/>
                    <a:tailEnd/>
                  </a:ln>
                </p:spPr>
                <p:txBody>
                  <a:bodyPr wrap="none" lIns="0" tIns="0" rIns="0" bIns="0">
                    <a:spAutoFit/>
                  </a:bodyPr>
                  <a:lstStyle/>
                  <a:p>
                    <a:r>
                      <a:rPr lang="en-US" altLang="en-US" sz="1200">
                        <a:solidFill>
                          <a:srgbClr val="000000"/>
                        </a:solidFill>
                        <a:latin typeface="Helvetica" pitchFamily="34" charset="0"/>
                      </a:rPr>
                      <a:t>35</a:t>
                    </a:r>
                    <a:endParaRPr lang="en-US" altLang="en-US">
                      <a:latin typeface="Helvetica" pitchFamily="34" charset="0"/>
                    </a:endParaRPr>
                  </a:p>
                </p:txBody>
              </p:sp>
              <p:sp>
                <p:nvSpPr>
                  <p:cNvPr id="11301" name="Rectangle 192"/>
                  <p:cNvSpPr>
                    <a:spLocks noChangeAspect="1" noChangeArrowheads="1"/>
                  </p:cNvSpPr>
                  <p:nvPr/>
                </p:nvSpPr>
                <p:spPr bwMode="auto">
                  <a:xfrm>
                    <a:off x="983" y="1660"/>
                    <a:ext cx="86" cy="93"/>
                  </a:xfrm>
                  <a:prstGeom prst="rect">
                    <a:avLst/>
                  </a:prstGeom>
                  <a:noFill/>
                  <a:ln w="9525">
                    <a:noFill/>
                    <a:miter lim="800000"/>
                    <a:headEnd/>
                    <a:tailEnd/>
                  </a:ln>
                </p:spPr>
                <p:txBody>
                  <a:bodyPr wrap="none" lIns="0" tIns="0" rIns="0" bIns="0">
                    <a:spAutoFit/>
                  </a:bodyPr>
                  <a:lstStyle/>
                  <a:p>
                    <a:r>
                      <a:rPr lang="en-US" altLang="en-US" sz="1200">
                        <a:solidFill>
                          <a:srgbClr val="000000"/>
                        </a:solidFill>
                        <a:latin typeface="Helvetica" pitchFamily="34" charset="0"/>
                      </a:rPr>
                      <a:t>40</a:t>
                    </a:r>
                    <a:endParaRPr lang="en-US" altLang="en-US">
                      <a:latin typeface="Helvetica" pitchFamily="34" charset="0"/>
                    </a:endParaRPr>
                  </a:p>
                </p:txBody>
              </p:sp>
              <p:sp>
                <p:nvSpPr>
                  <p:cNvPr id="11302" name="Rectangle 193"/>
                  <p:cNvSpPr>
                    <a:spLocks noChangeAspect="1" noChangeArrowheads="1"/>
                  </p:cNvSpPr>
                  <p:nvPr/>
                </p:nvSpPr>
                <p:spPr bwMode="auto">
                  <a:xfrm>
                    <a:off x="983" y="1364"/>
                    <a:ext cx="86" cy="93"/>
                  </a:xfrm>
                  <a:prstGeom prst="rect">
                    <a:avLst/>
                  </a:prstGeom>
                  <a:noFill/>
                  <a:ln w="9525">
                    <a:noFill/>
                    <a:miter lim="800000"/>
                    <a:headEnd/>
                    <a:tailEnd/>
                  </a:ln>
                </p:spPr>
                <p:txBody>
                  <a:bodyPr wrap="none" lIns="0" tIns="0" rIns="0" bIns="0">
                    <a:spAutoFit/>
                  </a:bodyPr>
                  <a:lstStyle/>
                  <a:p>
                    <a:r>
                      <a:rPr lang="en-US" altLang="en-US" sz="1200">
                        <a:solidFill>
                          <a:srgbClr val="000000"/>
                        </a:solidFill>
                        <a:latin typeface="Helvetica" pitchFamily="34" charset="0"/>
                      </a:rPr>
                      <a:t>45</a:t>
                    </a:r>
                    <a:endParaRPr lang="en-US" altLang="en-US">
                      <a:latin typeface="Helvetica" pitchFamily="34" charset="0"/>
                    </a:endParaRPr>
                  </a:p>
                </p:txBody>
              </p:sp>
              <p:sp>
                <p:nvSpPr>
                  <p:cNvPr id="11303" name="Rectangle 194"/>
                  <p:cNvSpPr>
                    <a:spLocks noChangeAspect="1" noChangeArrowheads="1"/>
                  </p:cNvSpPr>
                  <p:nvPr/>
                </p:nvSpPr>
                <p:spPr bwMode="auto">
                  <a:xfrm>
                    <a:off x="983" y="1076"/>
                    <a:ext cx="86" cy="94"/>
                  </a:xfrm>
                  <a:prstGeom prst="rect">
                    <a:avLst/>
                  </a:prstGeom>
                  <a:noFill/>
                  <a:ln w="9525">
                    <a:noFill/>
                    <a:miter lim="800000"/>
                    <a:headEnd/>
                    <a:tailEnd/>
                  </a:ln>
                </p:spPr>
                <p:txBody>
                  <a:bodyPr wrap="none" lIns="0" tIns="0" rIns="0" bIns="0">
                    <a:spAutoFit/>
                  </a:bodyPr>
                  <a:lstStyle/>
                  <a:p>
                    <a:r>
                      <a:rPr lang="en-US" altLang="en-US" sz="1200">
                        <a:solidFill>
                          <a:srgbClr val="000000"/>
                        </a:solidFill>
                        <a:latin typeface="Helvetica" pitchFamily="34" charset="0"/>
                      </a:rPr>
                      <a:t>50</a:t>
                    </a:r>
                    <a:endParaRPr lang="en-US" altLang="en-US">
                      <a:latin typeface="Helvetica" pitchFamily="34" charset="0"/>
                    </a:endParaRPr>
                  </a:p>
                </p:txBody>
              </p:sp>
            </p:grpSp>
            <p:grpSp>
              <p:nvGrpSpPr>
                <p:cNvPr id="13" name="Group 202"/>
                <p:cNvGrpSpPr>
                  <a:grpSpLocks noChangeAspect="1"/>
                </p:cNvGrpSpPr>
                <p:nvPr/>
              </p:nvGrpSpPr>
              <p:grpSpPr bwMode="auto">
                <a:xfrm>
                  <a:off x="1111" y="3556"/>
                  <a:ext cx="3609" cy="93"/>
                  <a:chOff x="1111" y="3556"/>
                  <a:chExt cx="3609" cy="93"/>
                </a:xfrm>
              </p:grpSpPr>
              <p:sp>
                <p:nvSpPr>
                  <p:cNvPr id="11289" name="Rectangle 196"/>
                  <p:cNvSpPr>
                    <a:spLocks noChangeAspect="1" noChangeArrowheads="1"/>
                  </p:cNvSpPr>
                  <p:nvPr/>
                </p:nvSpPr>
                <p:spPr bwMode="auto">
                  <a:xfrm>
                    <a:off x="1111" y="3556"/>
                    <a:ext cx="112" cy="93"/>
                  </a:xfrm>
                  <a:prstGeom prst="rect">
                    <a:avLst/>
                  </a:prstGeom>
                  <a:noFill/>
                  <a:ln w="9525">
                    <a:noFill/>
                    <a:miter lim="800000"/>
                    <a:headEnd/>
                    <a:tailEnd/>
                  </a:ln>
                </p:spPr>
                <p:txBody>
                  <a:bodyPr wrap="none" lIns="0" tIns="0" rIns="0" bIns="0">
                    <a:spAutoFit/>
                  </a:bodyPr>
                  <a:lstStyle/>
                  <a:p>
                    <a:r>
                      <a:rPr lang="en-US" altLang="en-US" sz="1200">
                        <a:solidFill>
                          <a:srgbClr val="000000"/>
                        </a:solidFill>
                        <a:latin typeface="Helvetica" pitchFamily="34" charset="0"/>
                      </a:rPr>
                      <a:t>-90</a:t>
                    </a:r>
                    <a:endParaRPr lang="en-US" altLang="en-US">
                      <a:latin typeface="Helvetica" pitchFamily="34" charset="0"/>
                    </a:endParaRPr>
                  </a:p>
                </p:txBody>
              </p:sp>
              <p:sp>
                <p:nvSpPr>
                  <p:cNvPr id="11290" name="Rectangle 197"/>
                  <p:cNvSpPr>
                    <a:spLocks noChangeAspect="1" noChangeArrowheads="1"/>
                  </p:cNvSpPr>
                  <p:nvPr/>
                </p:nvSpPr>
                <p:spPr bwMode="auto">
                  <a:xfrm>
                    <a:off x="1807" y="3556"/>
                    <a:ext cx="112" cy="93"/>
                  </a:xfrm>
                  <a:prstGeom prst="rect">
                    <a:avLst/>
                  </a:prstGeom>
                  <a:noFill/>
                  <a:ln w="9525">
                    <a:noFill/>
                    <a:miter lim="800000"/>
                    <a:headEnd/>
                    <a:tailEnd/>
                  </a:ln>
                </p:spPr>
                <p:txBody>
                  <a:bodyPr wrap="none" lIns="0" tIns="0" rIns="0" bIns="0">
                    <a:spAutoFit/>
                  </a:bodyPr>
                  <a:lstStyle/>
                  <a:p>
                    <a:r>
                      <a:rPr lang="en-US" altLang="en-US" sz="1200">
                        <a:solidFill>
                          <a:srgbClr val="000000"/>
                        </a:solidFill>
                        <a:latin typeface="Helvetica" pitchFamily="34" charset="0"/>
                      </a:rPr>
                      <a:t>-80</a:t>
                    </a:r>
                    <a:endParaRPr lang="en-US" altLang="en-US">
                      <a:latin typeface="Helvetica" pitchFamily="34" charset="0"/>
                    </a:endParaRPr>
                  </a:p>
                </p:txBody>
              </p:sp>
              <p:sp>
                <p:nvSpPr>
                  <p:cNvPr id="11291" name="Rectangle 198"/>
                  <p:cNvSpPr>
                    <a:spLocks noChangeAspect="1" noChangeArrowheads="1"/>
                  </p:cNvSpPr>
                  <p:nvPr/>
                </p:nvSpPr>
                <p:spPr bwMode="auto">
                  <a:xfrm>
                    <a:off x="2511" y="3556"/>
                    <a:ext cx="112" cy="93"/>
                  </a:xfrm>
                  <a:prstGeom prst="rect">
                    <a:avLst/>
                  </a:prstGeom>
                  <a:noFill/>
                  <a:ln w="9525">
                    <a:noFill/>
                    <a:miter lim="800000"/>
                    <a:headEnd/>
                    <a:tailEnd/>
                  </a:ln>
                </p:spPr>
                <p:txBody>
                  <a:bodyPr wrap="none" lIns="0" tIns="0" rIns="0" bIns="0">
                    <a:spAutoFit/>
                  </a:bodyPr>
                  <a:lstStyle/>
                  <a:p>
                    <a:r>
                      <a:rPr lang="en-US" altLang="en-US" sz="1200">
                        <a:solidFill>
                          <a:srgbClr val="000000"/>
                        </a:solidFill>
                        <a:latin typeface="Helvetica" pitchFamily="34" charset="0"/>
                      </a:rPr>
                      <a:t>-70</a:t>
                    </a:r>
                    <a:endParaRPr lang="en-US" altLang="en-US">
                      <a:latin typeface="Helvetica" pitchFamily="34" charset="0"/>
                    </a:endParaRPr>
                  </a:p>
                </p:txBody>
              </p:sp>
              <p:sp>
                <p:nvSpPr>
                  <p:cNvPr id="11292" name="Rectangle 199"/>
                  <p:cNvSpPr>
                    <a:spLocks noChangeAspect="1" noChangeArrowheads="1"/>
                  </p:cNvSpPr>
                  <p:nvPr/>
                </p:nvSpPr>
                <p:spPr bwMode="auto">
                  <a:xfrm>
                    <a:off x="3208" y="3556"/>
                    <a:ext cx="112" cy="93"/>
                  </a:xfrm>
                  <a:prstGeom prst="rect">
                    <a:avLst/>
                  </a:prstGeom>
                  <a:noFill/>
                  <a:ln w="9525">
                    <a:noFill/>
                    <a:miter lim="800000"/>
                    <a:headEnd/>
                    <a:tailEnd/>
                  </a:ln>
                </p:spPr>
                <p:txBody>
                  <a:bodyPr wrap="none" lIns="0" tIns="0" rIns="0" bIns="0">
                    <a:spAutoFit/>
                  </a:bodyPr>
                  <a:lstStyle/>
                  <a:p>
                    <a:r>
                      <a:rPr lang="en-US" altLang="en-US" sz="1200">
                        <a:solidFill>
                          <a:srgbClr val="000000"/>
                        </a:solidFill>
                        <a:latin typeface="Helvetica" pitchFamily="34" charset="0"/>
                      </a:rPr>
                      <a:t>-60</a:t>
                    </a:r>
                    <a:endParaRPr lang="en-US" altLang="en-US">
                      <a:latin typeface="Helvetica" pitchFamily="34" charset="0"/>
                    </a:endParaRPr>
                  </a:p>
                </p:txBody>
              </p:sp>
              <p:sp>
                <p:nvSpPr>
                  <p:cNvPr id="11293" name="Rectangle 200"/>
                  <p:cNvSpPr>
                    <a:spLocks noChangeAspect="1" noChangeArrowheads="1"/>
                  </p:cNvSpPr>
                  <p:nvPr/>
                </p:nvSpPr>
                <p:spPr bwMode="auto">
                  <a:xfrm>
                    <a:off x="3912" y="3556"/>
                    <a:ext cx="112" cy="93"/>
                  </a:xfrm>
                  <a:prstGeom prst="rect">
                    <a:avLst/>
                  </a:prstGeom>
                  <a:noFill/>
                  <a:ln w="9525">
                    <a:noFill/>
                    <a:miter lim="800000"/>
                    <a:headEnd/>
                    <a:tailEnd/>
                  </a:ln>
                </p:spPr>
                <p:txBody>
                  <a:bodyPr wrap="none" lIns="0" tIns="0" rIns="0" bIns="0">
                    <a:spAutoFit/>
                  </a:bodyPr>
                  <a:lstStyle/>
                  <a:p>
                    <a:r>
                      <a:rPr lang="en-US" altLang="en-US" sz="1200">
                        <a:solidFill>
                          <a:srgbClr val="000000"/>
                        </a:solidFill>
                        <a:latin typeface="Helvetica" pitchFamily="34" charset="0"/>
                      </a:rPr>
                      <a:t>-50</a:t>
                    </a:r>
                    <a:endParaRPr lang="en-US" altLang="en-US">
                      <a:latin typeface="Helvetica" pitchFamily="34" charset="0"/>
                    </a:endParaRPr>
                  </a:p>
                </p:txBody>
              </p:sp>
              <p:sp>
                <p:nvSpPr>
                  <p:cNvPr id="11294" name="Rectangle 201"/>
                  <p:cNvSpPr>
                    <a:spLocks noChangeAspect="1" noChangeArrowheads="1"/>
                  </p:cNvSpPr>
                  <p:nvPr/>
                </p:nvSpPr>
                <p:spPr bwMode="auto">
                  <a:xfrm>
                    <a:off x="4608" y="3556"/>
                    <a:ext cx="112" cy="93"/>
                  </a:xfrm>
                  <a:prstGeom prst="rect">
                    <a:avLst/>
                  </a:prstGeom>
                  <a:noFill/>
                  <a:ln w="9525">
                    <a:noFill/>
                    <a:miter lim="800000"/>
                    <a:headEnd/>
                    <a:tailEnd/>
                  </a:ln>
                </p:spPr>
                <p:txBody>
                  <a:bodyPr wrap="none" lIns="0" tIns="0" rIns="0" bIns="0">
                    <a:spAutoFit/>
                  </a:bodyPr>
                  <a:lstStyle/>
                  <a:p>
                    <a:r>
                      <a:rPr lang="en-US" altLang="en-US" sz="1200">
                        <a:solidFill>
                          <a:srgbClr val="000000"/>
                        </a:solidFill>
                        <a:latin typeface="Helvetica" pitchFamily="34" charset="0"/>
                      </a:rPr>
                      <a:t>-40</a:t>
                    </a:r>
                    <a:endParaRPr lang="en-US" altLang="en-US">
                      <a:latin typeface="Helvetica" pitchFamily="34" charset="0"/>
                    </a:endParaRPr>
                  </a:p>
                </p:txBody>
              </p:sp>
            </p:grpSp>
          </p:grpSp>
          <p:sp>
            <p:nvSpPr>
              <p:cNvPr id="11274" name="Rectangle 204"/>
              <p:cNvSpPr>
                <a:spLocks noChangeArrowheads="1"/>
              </p:cNvSpPr>
              <p:nvPr/>
            </p:nvSpPr>
            <p:spPr bwMode="auto">
              <a:xfrm rot="-5400000">
                <a:off x="154" y="2265"/>
                <a:ext cx="556" cy="134"/>
              </a:xfrm>
              <a:prstGeom prst="rect">
                <a:avLst/>
              </a:prstGeom>
              <a:noFill/>
              <a:ln w="9525">
                <a:noFill/>
                <a:miter lim="800000"/>
                <a:headEnd/>
                <a:tailEnd/>
              </a:ln>
            </p:spPr>
            <p:txBody>
              <a:bodyPr wrap="none" lIns="0" tIns="0" rIns="0" bIns="0">
                <a:spAutoFit/>
              </a:bodyPr>
              <a:lstStyle/>
              <a:p>
                <a:r>
                  <a:rPr lang="en-US" altLang="en-US" sz="1400">
                    <a:solidFill>
                      <a:srgbClr val="000000"/>
                    </a:solidFill>
                    <a:latin typeface="Helvetica" pitchFamily="34" charset="0"/>
                  </a:rPr>
                  <a:t>S/(N+I), dB</a:t>
                </a:r>
                <a:endParaRPr lang="en-US" altLang="en-US">
                  <a:latin typeface="Helvetica" pitchFamily="34" charset="0"/>
                </a:endParaRPr>
              </a:p>
            </p:txBody>
          </p:sp>
          <p:sp>
            <p:nvSpPr>
              <p:cNvPr id="11275" name="Rectangle 205"/>
              <p:cNvSpPr>
                <a:spLocks noChangeArrowheads="1"/>
              </p:cNvSpPr>
              <p:nvPr/>
            </p:nvSpPr>
            <p:spPr bwMode="auto">
              <a:xfrm>
                <a:off x="2263" y="3990"/>
                <a:ext cx="1218" cy="134"/>
              </a:xfrm>
              <a:prstGeom prst="rect">
                <a:avLst/>
              </a:prstGeom>
              <a:noFill/>
              <a:ln w="9525">
                <a:noFill/>
                <a:miter lim="800000"/>
                <a:headEnd/>
                <a:tailEnd/>
              </a:ln>
            </p:spPr>
            <p:txBody>
              <a:bodyPr wrap="none" lIns="0" tIns="0" rIns="0" bIns="0">
                <a:spAutoFit/>
              </a:bodyPr>
              <a:lstStyle/>
              <a:p>
                <a:r>
                  <a:rPr lang="en-US" altLang="en-US" sz="1400">
                    <a:solidFill>
                      <a:srgbClr val="000000"/>
                    </a:solidFill>
                    <a:latin typeface="Helvetica" pitchFamily="34" charset="0"/>
                  </a:rPr>
                  <a:t>RF Input Level, dBmV/Hz</a:t>
                </a:r>
                <a:endParaRPr lang="en-US" altLang="en-US">
                  <a:latin typeface="Helvetica" pitchFamily="34" charset="0"/>
                </a:endParaRPr>
              </a:p>
            </p:txBody>
          </p:sp>
        </p:grpSp>
        <p:sp>
          <p:nvSpPr>
            <p:cNvPr id="11269" name="Line 210"/>
            <p:cNvSpPr>
              <a:spLocks noChangeShapeType="1"/>
            </p:cNvSpPr>
            <p:nvPr/>
          </p:nvSpPr>
          <p:spPr bwMode="auto">
            <a:xfrm>
              <a:off x="2928" y="2160"/>
              <a:ext cx="1344" cy="0"/>
            </a:xfrm>
            <a:prstGeom prst="line">
              <a:avLst/>
            </a:prstGeom>
            <a:noFill/>
            <a:ln w="12700">
              <a:solidFill>
                <a:srgbClr val="FF0000"/>
              </a:solidFill>
              <a:prstDash val="dash"/>
              <a:round/>
              <a:headEnd type="triangle" w="med" len="med"/>
              <a:tailEnd type="triangle" w="med" len="med"/>
            </a:ln>
          </p:spPr>
          <p:txBody>
            <a:bodyPr wrap="none" anchor="ctr"/>
            <a:lstStyle/>
            <a:p>
              <a:endParaRPr lang="en-US"/>
            </a:p>
          </p:txBody>
        </p:sp>
        <p:sp>
          <p:nvSpPr>
            <p:cNvPr id="11270" name="Line 211"/>
            <p:cNvSpPr>
              <a:spLocks noChangeShapeType="1"/>
            </p:cNvSpPr>
            <p:nvPr/>
          </p:nvSpPr>
          <p:spPr bwMode="auto">
            <a:xfrm>
              <a:off x="2928" y="2016"/>
              <a:ext cx="0" cy="288"/>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11271" name="Line 212"/>
            <p:cNvSpPr>
              <a:spLocks noChangeShapeType="1"/>
            </p:cNvSpPr>
            <p:nvPr/>
          </p:nvSpPr>
          <p:spPr bwMode="auto">
            <a:xfrm>
              <a:off x="4272" y="2016"/>
              <a:ext cx="0" cy="288"/>
            </a:xfrm>
            <a:prstGeom prst="line">
              <a:avLst/>
            </a:prstGeom>
            <a:noFill/>
            <a:ln w="12700">
              <a:solidFill>
                <a:srgbClr val="FF0000"/>
              </a:solidFill>
              <a:round/>
              <a:headEnd type="none" w="sm" len="sm"/>
              <a:tailEnd type="none" w="sm" len="sm"/>
            </a:ln>
          </p:spPr>
          <p:txBody>
            <a:bodyPr wrap="none" anchor="ctr"/>
            <a:lstStyle/>
            <a:p>
              <a:endParaRPr lang="en-US"/>
            </a:p>
          </p:txBody>
        </p:sp>
        <p:sp>
          <p:nvSpPr>
            <p:cNvPr id="11272" name="Text Box 213"/>
            <p:cNvSpPr txBox="1">
              <a:spLocks noChangeArrowheads="1"/>
            </p:cNvSpPr>
            <p:nvPr/>
          </p:nvSpPr>
          <p:spPr bwMode="auto">
            <a:xfrm>
              <a:off x="2928" y="2160"/>
              <a:ext cx="1343" cy="192"/>
            </a:xfrm>
            <a:prstGeom prst="rect">
              <a:avLst/>
            </a:prstGeom>
            <a:noFill/>
            <a:ln w="12700">
              <a:noFill/>
              <a:miter lim="800000"/>
              <a:headEnd type="none" w="sm" len="sm"/>
              <a:tailEnd type="none" w="sm" len="sm"/>
            </a:ln>
          </p:spPr>
          <p:txBody>
            <a:bodyPr wrap="none" anchor="ctr">
              <a:spAutoFit/>
            </a:bodyPr>
            <a:lstStyle/>
            <a:p>
              <a:pPr algn="ctr"/>
              <a:r>
                <a:rPr lang="en-US" altLang="en-US" sz="1400">
                  <a:solidFill>
                    <a:srgbClr val="FF0000"/>
                  </a:solidFill>
                </a:rPr>
                <a:t>Dynamic Range = 15 dB</a:t>
              </a:r>
            </a:p>
          </p:txBody>
        </p:sp>
      </p:gr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Grp="1" noChangeArrowheads="1"/>
          </p:cNvSpPr>
          <p:nvPr>
            <p:ph type="title"/>
          </p:nvPr>
        </p:nvSpPr>
        <p:spPr/>
        <p:txBody>
          <a:bodyPr/>
          <a:lstStyle/>
          <a:p>
            <a:r>
              <a:rPr lang="en-US" altLang="en-US" smtClean="0"/>
              <a:t>Setting the Return Level</a:t>
            </a:r>
          </a:p>
        </p:txBody>
      </p:sp>
      <p:sp>
        <p:nvSpPr>
          <p:cNvPr id="12291" name="Rectangle 9"/>
          <p:cNvSpPr>
            <a:spLocks noGrp="1" noChangeArrowheads="1"/>
          </p:cNvSpPr>
          <p:nvPr>
            <p:ph type="body" idx="1"/>
          </p:nvPr>
        </p:nvSpPr>
        <p:spPr/>
        <p:txBody>
          <a:bodyPr/>
          <a:lstStyle/>
          <a:p>
            <a:r>
              <a:rPr lang="en-US" altLang="en-US" smtClean="0"/>
              <a:t>Data (Noise) Loading:</a:t>
            </a:r>
          </a:p>
          <a:p>
            <a:pPr lvl="1"/>
            <a:r>
              <a:rPr lang="en-US" altLang="en-US" sz="1800" smtClean="0"/>
              <a:t>Best to use dBmV/Hz</a:t>
            </a:r>
          </a:p>
          <a:p>
            <a:pPr lvl="1"/>
            <a:endParaRPr lang="en-US" altLang="en-US" smtClean="0"/>
          </a:p>
          <a:p>
            <a:r>
              <a:rPr lang="en-US" altLang="en-US" smtClean="0"/>
              <a:t>Discrete Carrier Loading:</a:t>
            </a:r>
          </a:p>
          <a:p>
            <a:pPr lvl="1"/>
            <a:r>
              <a:rPr lang="en-US" altLang="en-US" sz="1800" smtClean="0"/>
              <a:t>Best to use dBmV/carrier</a:t>
            </a:r>
          </a:p>
          <a:p>
            <a:endParaRPr lang="en-US" altLang="en-US" smtClean="0"/>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Grp="1" noChangeArrowheads="1"/>
          </p:cNvSpPr>
          <p:nvPr>
            <p:ph type="title"/>
          </p:nvPr>
        </p:nvSpPr>
        <p:spPr/>
        <p:txBody>
          <a:bodyPr/>
          <a:lstStyle/>
          <a:p>
            <a:r>
              <a:rPr lang="en-US" altLang="en-US" smtClean="0"/>
              <a:t>Watch Out For…</a:t>
            </a:r>
          </a:p>
        </p:txBody>
      </p:sp>
      <p:sp>
        <p:nvSpPr>
          <p:cNvPr id="13315" name="Rectangle 9"/>
          <p:cNvSpPr>
            <a:spLocks noGrp="1" noChangeArrowheads="1"/>
          </p:cNvSpPr>
          <p:nvPr>
            <p:ph type="body" idx="1"/>
          </p:nvPr>
        </p:nvSpPr>
        <p:spPr/>
        <p:txBody>
          <a:bodyPr/>
          <a:lstStyle/>
          <a:p>
            <a:r>
              <a:rPr lang="en-US" altLang="en-US" smtClean="0"/>
              <a:t>Forward to return isolation:</a:t>
            </a:r>
          </a:p>
          <a:p>
            <a:pPr lvl="1"/>
            <a:r>
              <a:rPr lang="en-US" altLang="en-US" sz="1800" smtClean="0"/>
              <a:t>Forward channels on the return</a:t>
            </a:r>
          </a:p>
          <a:p>
            <a:pPr lvl="1"/>
            <a:endParaRPr lang="en-US" altLang="en-US" sz="1800" smtClean="0"/>
          </a:p>
          <a:p>
            <a:r>
              <a:rPr lang="en-US" altLang="en-US" smtClean="0"/>
              <a:t>Measuring levels:</a:t>
            </a:r>
          </a:p>
          <a:p>
            <a:pPr lvl="1"/>
            <a:r>
              <a:rPr lang="en-US" altLang="en-US" sz="1800" smtClean="0"/>
              <a:t>Return is burst digital modulation; average level is much lower than peak level</a:t>
            </a:r>
          </a:p>
          <a:p>
            <a:endParaRPr lang="en-US" altLang="en-US" smtClean="0"/>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noChangeArrowheads="1"/>
          </p:cNvSpPr>
          <p:nvPr>
            <p:ph type="title"/>
          </p:nvPr>
        </p:nvSpPr>
        <p:spPr/>
        <p:txBody>
          <a:bodyPr/>
          <a:lstStyle/>
          <a:p>
            <a:r>
              <a:rPr lang="en-US" altLang="en-US" smtClean="0"/>
              <a:t>Transmitter Technologies (1)</a:t>
            </a:r>
          </a:p>
        </p:txBody>
      </p:sp>
      <p:sp>
        <p:nvSpPr>
          <p:cNvPr id="14339" name="Rectangle 9"/>
          <p:cNvSpPr>
            <a:spLocks noGrp="1" noChangeArrowheads="1"/>
          </p:cNvSpPr>
          <p:nvPr>
            <p:ph type="body" idx="1"/>
          </p:nvPr>
        </p:nvSpPr>
        <p:spPr/>
        <p:txBody>
          <a:bodyPr/>
          <a:lstStyle/>
          <a:p>
            <a:r>
              <a:rPr lang="en-US" altLang="en-US" dirty="0" err="1" smtClean="0"/>
              <a:t>Fabry</a:t>
            </a:r>
            <a:r>
              <a:rPr lang="en-US" altLang="en-US" dirty="0" smtClean="0"/>
              <a:t>-Perot Laser:</a:t>
            </a:r>
          </a:p>
          <a:p>
            <a:pPr lvl="1"/>
            <a:r>
              <a:rPr lang="en-US" altLang="en-US" sz="1800" dirty="0" smtClean="0"/>
              <a:t>Low cost</a:t>
            </a:r>
          </a:p>
          <a:p>
            <a:pPr lvl="1"/>
            <a:r>
              <a:rPr lang="en-US" altLang="en-US" sz="1800" dirty="0" smtClean="0"/>
              <a:t>High noise (poor Relative Intensity Noise - RIN)</a:t>
            </a:r>
          </a:p>
          <a:p>
            <a:pPr lvl="1"/>
            <a:r>
              <a:rPr lang="en-US" altLang="en-US" sz="1800" dirty="0" smtClean="0"/>
              <a:t>Higher noise when </a:t>
            </a:r>
            <a:r>
              <a:rPr lang="en-US" altLang="en-US" sz="1800" dirty="0" err="1" smtClean="0"/>
              <a:t>unmodulated</a:t>
            </a:r>
            <a:endParaRPr lang="en-US" altLang="en-US" sz="1800" dirty="0" smtClean="0"/>
          </a:p>
          <a:p>
            <a:pPr lvl="1"/>
            <a:r>
              <a:rPr lang="en-US" altLang="en-US" sz="1800" dirty="0" smtClean="0"/>
              <a:t>Modest temperature stability</a:t>
            </a:r>
          </a:p>
          <a:p>
            <a:pPr lvl="1"/>
            <a:r>
              <a:rPr lang="en-US" altLang="en-US" sz="1800" dirty="0" smtClean="0"/>
              <a:t>Supports up to 16 QAM modulation</a:t>
            </a:r>
          </a:p>
          <a:p>
            <a:endParaRPr lang="en-US" altLang="en-US" sz="1600" dirty="0" smtClean="0"/>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a:xfrm>
            <a:off x="612648" y="533400"/>
            <a:ext cx="8153400" cy="609600"/>
          </a:xfrm>
        </p:spPr>
        <p:txBody>
          <a:bodyPr>
            <a:normAutofit fontScale="90000"/>
          </a:bodyPr>
          <a:lstStyle/>
          <a:p>
            <a:r>
              <a:rPr lang="en-US" dirty="0" smtClean="0"/>
              <a:t>Typical Two-Way HFC CATV System?</a:t>
            </a:r>
          </a:p>
        </p:txBody>
      </p:sp>
      <p:pic>
        <p:nvPicPr>
          <p:cNvPr id="1477633" name="Picture 1"/>
          <p:cNvPicPr>
            <a:picLocks noGrp="1" noChangeAspect="1" noChangeArrowheads="1"/>
          </p:cNvPicPr>
          <p:nvPr>
            <p:ph sz="quarter" idx="1"/>
          </p:nvPr>
        </p:nvPicPr>
        <p:blipFill>
          <a:blip r:embed="rId3" cstate="print"/>
          <a:stretch>
            <a:fillRect/>
          </a:stretch>
        </p:blipFill>
        <p:spPr bwMode="auto">
          <a:xfrm>
            <a:off x="1810847" y="2286000"/>
            <a:ext cx="5757255" cy="4495800"/>
          </a:xfrm>
          <a:prstGeom prst="rect">
            <a:avLst/>
          </a:prstGeom>
          <a:noFill/>
          <a:ln w="9525">
            <a:noFill/>
            <a:miter lim="800000"/>
            <a:headEnd/>
            <a:tailEnd/>
          </a:ln>
          <a:effectLst/>
        </p:spPr>
      </p:pic>
      <p:sp>
        <p:nvSpPr>
          <p:cNvPr id="24579" name="Right Arrow 3"/>
          <p:cNvSpPr>
            <a:spLocks noChangeArrowheads="1"/>
          </p:cNvSpPr>
          <p:nvPr/>
        </p:nvSpPr>
        <p:spPr bwMode="auto">
          <a:xfrm>
            <a:off x="3429000" y="1828800"/>
            <a:ext cx="3508375" cy="825500"/>
          </a:xfrm>
          <a:prstGeom prst="rightArrow">
            <a:avLst>
              <a:gd name="adj1" fmla="val 50000"/>
              <a:gd name="adj2" fmla="val 49977"/>
            </a:avLst>
          </a:prstGeom>
          <a:solidFill>
            <a:schemeClr val="accent1"/>
          </a:solidFill>
          <a:ln w="9525" algn="ctr">
            <a:solidFill>
              <a:schemeClr val="tx2"/>
            </a:solidFill>
            <a:round/>
            <a:headEnd/>
            <a:tailEnd/>
          </a:ln>
        </p:spPr>
        <p:txBody>
          <a:bodyPr wrap="none" lIns="82124" tIns="41061" rIns="82124" bIns="41061" anchor="ctr">
            <a:spAutoFit/>
          </a:bodyPr>
          <a:lstStyle/>
          <a:p>
            <a:pPr algn="ctr" defTabSz="814388" eaLnBrk="0" hangingPunct="0">
              <a:lnSpc>
                <a:spcPct val="90000"/>
              </a:lnSpc>
            </a:pPr>
            <a:r>
              <a:rPr lang="en-US" dirty="0"/>
              <a:t>Downstream (Forward)</a:t>
            </a:r>
          </a:p>
        </p:txBody>
      </p:sp>
      <p:sp>
        <p:nvSpPr>
          <p:cNvPr id="24580" name="Left Arrow 5"/>
          <p:cNvSpPr>
            <a:spLocks noChangeArrowheads="1"/>
          </p:cNvSpPr>
          <p:nvPr/>
        </p:nvSpPr>
        <p:spPr bwMode="auto">
          <a:xfrm>
            <a:off x="3276600" y="3581400"/>
            <a:ext cx="2900363" cy="825500"/>
          </a:xfrm>
          <a:prstGeom prst="leftArrow">
            <a:avLst>
              <a:gd name="adj1" fmla="val 50000"/>
              <a:gd name="adj2" fmla="val 49969"/>
            </a:avLst>
          </a:prstGeom>
          <a:solidFill>
            <a:schemeClr val="accent1"/>
          </a:solidFill>
          <a:ln w="9525" algn="ctr">
            <a:solidFill>
              <a:schemeClr val="tx2"/>
            </a:solidFill>
            <a:round/>
            <a:headEnd/>
            <a:tailEnd/>
          </a:ln>
        </p:spPr>
        <p:txBody>
          <a:bodyPr wrap="none" lIns="82124" tIns="41061" rIns="82124" bIns="41061" anchor="ctr">
            <a:spAutoFit/>
          </a:bodyPr>
          <a:lstStyle/>
          <a:p>
            <a:pPr algn="ctr" defTabSz="814388" eaLnBrk="0" hangingPunct="0">
              <a:lnSpc>
                <a:spcPct val="90000"/>
              </a:lnSpc>
            </a:pPr>
            <a:r>
              <a:rPr lang="en-US" dirty="0"/>
              <a:t>Upstream (Return)</a:t>
            </a:r>
          </a:p>
        </p:txBody>
      </p:sp>
      <p:sp>
        <p:nvSpPr>
          <p:cNvPr id="24581" name="TextBox 6"/>
          <p:cNvSpPr txBox="1">
            <a:spLocks noChangeArrowheads="1"/>
          </p:cNvSpPr>
          <p:nvPr/>
        </p:nvSpPr>
        <p:spPr bwMode="auto">
          <a:xfrm>
            <a:off x="1371600" y="5867400"/>
            <a:ext cx="4191000" cy="749300"/>
          </a:xfrm>
          <a:prstGeom prst="rect">
            <a:avLst/>
          </a:prstGeom>
          <a:noFill/>
          <a:ln w="9525">
            <a:noFill/>
            <a:miter lim="800000"/>
            <a:headEnd/>
            <a:tailEnd/>
          </a:ln>
        </p:spPr>
        <p:txBody>
          <a:bodyPr>
            <a:spAutoFit/>
          </a:bodyPr>
          <a:lstStyle/>
          <a:p>
            <a:pPr algn="ctr" eaLnBrk="0" hangingPunct="0">
              <a:lnSpc>
                <a:spcPct val="90000"/>
              </a:lnSpc>
            </a:pPr>
            <a:r>
              <a:rPr lang="en-US" b="1" i="1" dirty="0">
                <a:solidFill>
                  <a:srgbClr val="7030A0"/>
                </a:solidFill>
              </a:rPr>
              <a:t>Network appears to be two one-way systems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1" nodeType="clickEffect">
                                  <p:stCondLst>
                                    <p:cond delay="0"/>
                                  </p:stCondLst>
                                  <p:childTnLst>
                                    <p:set>
                                      <p:cBhvr>
                                        <p:cTn id="6" dur="1" fill="hold">
                                          <p:stCondLst>
                                            <p:cond delay="0"/>
                                          </p:stCondLst>
                                        </p:cTn>
                                        <p:tgtEl>
                                          <p:spTgt spid="24579"/>
                                        </p:tgtEl>
                                        <p:attrNameLst>
                                          <p:attrName>style.visibility</p:attrName>
                                        </p:attrNameLst>
                                      </p:cBhvr>
                                      <p:to>
                                        <p:strVal val="visible"/>
                                      </p:to>
                                    </p:set>
                                    <p:anim from="(-#ppt_w/2)" to="(#ppt_x)" calcmode="lin" valueType="num">
                                      <p:cBhvr>
                                        <p:cTn id="7" dur="600" fill="hold">
                                          <p:stCondLst>
                                            <p:cond delay="0"/>
                                          </p:stCondLst>
                                        </p:cTn>
                                        <p:tgtEl>
                                          <p:spTgt spid="24579"/>
                                        </p:tgtEl>
                                        <p:attrNameLst>
                                          <p:attrName>ppt_x</p:attrName>
                                        </p:attrNameLst>
                                      </p:cBhvr>
                                    </p:anim>
                                    <p:anim from="0" to="-1.0" calcmode="lin" valueType="num">
                                      <p:cBhvr>
                                        <p:cTn id="8" dur="200" decel="50000" autoRev="1" fill="hold">
                                          <p:stCondLst>
                                            <p:cond delay="600"/>
                                          </p:stCondLst>
                                        </p:cTn>
                                        <p:tgtEl>
                                          <p:spTgt spid="24579"/>
                                        </p:tgtEl>
                                        <p:attrNameLst>
                                          <p:attrName>xshear</p:attrName>
                                        </p:attrNameLst>
                                      </p:cBhvr>
                                    </p:anim>
                                    <p:animScale>
                                      <p:cBhvr>
                                        <p:cTn id="9" dur="200" decel="100000" autoRev="1" fill="hold">
                                          <p:stCondLst>
                                            <p:cond delay="600"/>
                                          </p:stCondLst>
                                        </p:cTn>
                                        <p:tgtEl>
                                          <p:spTgt spid="24579"/>
                                        </p:tgtEl>
                                      </p:cBhvr>
                                      <p:from x="100000" y="100000"/>
                                      <p:to x="80000" y="100000"/>
                                    </p:animScale>
                                    <p:anim by="(#ppt_h/3+#ppt_w*0.1)" calcmode="lin" valueType="num">
                                      <p:cBhvr additive="sum">
                                        <p:cTn id="10" dur="200" decel="100000" autoRev="1" fill="hold">
                                          <p:stCondLst>
                                            <p:cond delay="600"/>
                                          </p:stCondLst>
                                        </p:cTn>
                                        <p:tgtEl>
                                          <p:spTgt spid="2457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1" nodeType="clickEffect">
                                  <p:stCondLst>
                                    <p:cond delay="0"/>
                                  </p:stCondLst>
                                  <p:childTnLst>
                                    <p:set>
                                      <p:cBhvr>
                                        <p:cTn id="14" dur="1" fill="hold">
                                          <p:stCondLst>
                                            <p:cond delay="0"/>
                                          </p:stCondLst>
                                        </p:cTn>
                                        <p:tgtEl>
                                          <p:spTgt spid="24580"/>
                                        </p:tgtEl>
                                        <p:attrNameLst>
                                          <p:attrName>style.visibility</p:attrName>
                                        </p:attrNameLst>
                                      </p:cBhvr>
                                      <p:to>
                                        <p:strVal val="visible"/>
                                      </p:to>
                                    </p:set>
                                    <p:anim calcmode="lin" valueType="num">
                                      <p:cBhvr additive="base">
                                        <p:cTn id="15" dur="500" fill="hold"/>
                                        <p:tgtEl>
                                          <p:spTgt spid="24580"/>
                                        </p:tgtEl>
                                        <p:attrNameLst>
                                          <p:attrName>ppt_x</p:attrName>
                                        </p:attrNameLst>
                                      </p:cBhvr>
                                      <p:tavLst>
                                        <p:tav tm="0">
                                          <p:val>
                                            <p:strVal val="1+#ppt_w/2"/>
                                          </p:val>
                                        </p:tav>
                                        <p:tav tm="100000">
                                          <p:val>
                                            <p:strVal val="#ppt_x"/>
                                          </p:val>
                                        </p:tav>
                                      </p:tavLst>
                                    </p:anim>
                                    <p:anim calcmode="lin" valueType="num">
                                      <p:cBhvr additive="base">
                                        <p:cTn id="16"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1" animBg="1"/>
      <p:bldP spid="24580"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Grp="1" noChangeArrowheads="1"/>
          </p:cNvSpPr>
          <p:nvPr>
            <p:ph type="title"/>
          </p:nvPr>
        </p:nvSpPr>
        <p:spPr/>
        <p:txBody>
          <a:bodyPr/>
          <a:lstStyle/>
          <a:p>
            <a:r>
              <a:rPr lang="en-US" altLang="en-US" dirty="0" smtClean="0"/>
              <a:t>Transmitter Technologies (2)</a:t>
            </a:r>
          </a:p>
        </p:txBody>
      </p:sp>
      <p:sp>
        <p:nvSpPr>
          <p:cNvPr id="15363" name="Rectangle 11"/>
          <p:cNvSpPr>
            <a:spLocks noGrp="1" noChangeArrowheads="1"/>
          </p:cNvSpPr>
          <p:nvPr>
            <p:ph type="body" idx="1"/>
          </p:nvPr>
        </p:nvSpPr>
        <p:spPr/>
        <p:txBody>
          <a:bodyPr/>
          <a:lstStyle/>
          <a:p>
            <a:r>
              <a:rPr lang="en-US" altLang="en-US" dirty="0" err="1" smtClean="0"/>
              <a:t>Uncooled</a:t>
            </a:r>
            <a:r>
              <a:rPr lang="en-US" altLang="en-US" dirty="0" smtClean="0"/>
              <a:t> DFB Laser:</a:t>
            </a:r>
          </a:p>
          <a:p>
            <a:pPr lvl="1"/>
            <a:r>
              <a:rPr lang="en-US" altLang="en-US" sz="1800" dirty="0" smtClean="0"/>
              <a:t>Higher cost</a:t>
            </a:r>
          </a:p>
          <a:p>
            <a:pPr lvl="1"/>
            <a:r>
              <a:rPr lang="en-US" altLang="en-US" sz="1800" dirty="0" smtClean="0"/>
              <a:t>Lower noise (better RIN)</a:t>
            </a:r>
          </a:p>
          <a:p>
            <a:pPr lvl="1"/>
            <a:r>
              <a:rPr lang="en-US" altLang="en-US" sz="1800" dirty="0" smtClean="0"/>
              <a:t>Modest temperature stability</a:t>
            </a:r>
          </a:p>
          <a:p>
            <a:pPr lvl="1"/>
            <a:r>
              <a:rPr lang="en-US" altLang="en-US" sz="1800" dirty="0" smtClean="0"/>
              <a:t>Supports up to 64 QAM modulation</a:t>
            </a:r>
          </a:p>
          <a:p>
            <a:endParaRPr lang="en-US" altLang="en-US" dirty="0" smtClean="0"/>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Grp="1" noChangeArrowheads="1"/>
          </p:cNvSpPr>
          <p:nvPr>
            <p:ph type="title"/>
          </p:nvPr>
        </p:nvSpPr>
        <p:spPr/>
        <p:txBody>
          <a:bodyPr/>
          <a:lstStyle/>
          <a:p>
            <a:r>
              <a:rPr lang="en-US" altLang="en-US" smtClean="0"/>
              <a:t>Transmitter Technologies (3)</a:t>
            </a:r>
          </a:p>
        </p:txBody>
      </p:sp>
      <p:sp>
        <p:nvSpPr>
          <p:cNvPr id="16387" name="Rectangle 9"/>
          <p:cNvSpPr>
            <a:spLocks noGrp="1" noChangeArrowheads="1"/>
          </p:cNvSpPr>
          <p:nvPr>
            <p:ph type="body" idx="1"/>
          </p:nvPr>
        </p:nvSpPr>
        <p:spPr/>
        <p:txBody>
          <a:bodyPr/>
          <a:lstStyle/>
          <a:p>
            <a:r>
              <a:rPr lang="en-US" altLang="en-US" dirty="0" smtClean="0"/>
              <a:t>Cooled DFB Laser:</a:t>
            </a:r>
          </a:p>
          <a:p>
            <a:pPr lvl="1"/>
            <a:r>
              <a:rPr lang="en-US" altLang="en-US" sz="1800" dirty="0" smtClean="0"/>
              <a:t>High cost</a:t>
            </a:r>
          </a:p>
          <a:p>
            <a:pPr lvl="1"/>
            <a:r>
              <a:rPr lang="en-US" altLang="en-US" sz="1800" dirty="0" smtClean="0"/>
              <a:t>Lowest noise (best RIN)</a:t>
            </a:r>
          </a:p>
          <a:p>
            <a:pPr lvl="1"/>
            <a:r>
              <a:rPr lang="en-US" altLang="en-US" sz="1800" dirty="0" smtClean="0"/>
              <a:t>Good temperature stability</a:t>
            </a:r>
          </a:p>
          <a:p>
            <a:pPr lvl="1"/>
            <a:r>
              <a:rPr lang="en-US" altLang="en-US" sz="1800" dirty="0" smtClean="0"/>
              <a:t>Supports up to 64 QAM modulation</a:t>
            </a:r>
          </a:p>
          <a:p>
            <a:pPr lvl="1">
              <a:buNone/>
            </a:pPr>
            <a:endParaRPr lang="en-US" altLang="en-US" sz="1800" dirty="0" smtClean="0"/>
          </a:p>
          <a:p>
            <a:endParaRPr lang="en-US" altLang="en-US" dirty="0" smtClean="0"/>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Grp="1" noChangeArrowheads="1"/>
          </p:cNvSpPr>
          <p:nvPr>
            <p:ph type="title"/>
          </p:nvPr>
        </p:nvSpPr>
        <p:spPr/>
        <p:txBody>
          <a:bodyPr/>
          <a:lstStyle/>
          <a:p>
            <a:r>
              <a:rPr lang="en-US" altLang="en-US" dirty="0" smtClean="0"/>
              <a:t>Transmitter Technologies (4)</a:t>
            </a:r>
          </a:p>
        </p:txBody>
      </p:sp>
      <p:sp>
        <p:nvSpPr>
          <p:cNvPr id="16387" name="Rectangle 9"/>
          <p:cNvSpPr>
            <a:spLocks noGrp="1" noChangeArrowheads="1"/>
          </p:cNvSpPr>
          <p:nvPr>
            <p:ph type="body" idx="1"/>
          </p:nvPr>
        </p:nvSpPr>
        <p:spPr/>
        <p:txBody>
          <a:bodyPr/>
          <a:lstStyle/>
          <a:p>
            <a:r>
              <a:rPr lang="en-US" altLang="en-US" dirty="0" smtClean="0"/>
              <a:t>Digital Return Laser:</a:t>
            </a:r>
          </a:p>
          <a:p>
            <a:pPr lvl="1"/>
            <a:r>
              <a:rPr lang="en-US" altLang="en-US" sz="1800" dirty="0" smtClean="0"/>
              <a:t>High cost</a:t>
            </a:r>
          </a:p>
          <a:p>
            <a:pPr lvl="1"/>
            <a:r>
              <a:rPr lang="en-US" altLang="en-US" sz="1800" dirty="0" smtClean="0"/>
              <a:t>Much less susceptible to optical distortions</a:t>
            </a:r>
          </a:p>
          <a:p>
            <a:pPr lvl="1"/>
            <a:r>
              <a:rPr lang="en-US" altLang="en-US" sz="1800" dirty="0" smtClean="0"/>
              <a:t>Best temperature stability</a:t>
            </a:r>
          </a:p>
          <a:p>
            <a:pPr lvl="1"/>
            <a:r>
              <a:rPr lang="en-US" altLang="en-US" sz="1800" dirty="0" smtClean="0"/>
              <a:t>Supports up to 4096 QAM modulation</a:t>
            </a:r>
          </a:p>
          <a:p>
            <a:endParaRPr lang="en-US" altLang="en-US" dirty="0" smtClean="0"/>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
          <p:cNvSpPr>
            <a:spLocks noGrp="1" noChangeArrowheads="1"/>
          </p:cNvSpPr>
          <p:nvPr>
            <p:ph type="title"/>
          </p:nvPr>
        </p:nvSpPr>
        <p:spPr/>
        <p:txBody>
          <a:bodyPr/>
          <a:lstStyle/>
          <a:p>
            <a:r>
              <a:rPr lang="en-US" altLang="en-US" smtClean="0"/>
              <a:t>Transmitter Technologies (4)</a:t>
            </a:r>
          </a:p>
        </p:txBody>
      </p:sp>
      <p:sp>
        <p:nvSpPr>
          <p:cNvPr id="18435" name="Rectangle 11"/>
          <p:cNvSpPr>
            <a:spLocks noGrp="1" noChangeArrowheads="1"/>
          </p:cNvSpPr>
          <p:nvPr>
            <p:ph type="body" idx="1"/>
          </p:nvPr>
        </p:nvSpPr>
        <p:spPr/>
        <p:txBody>
          <a:bodyPr/>
          <a:lstStyle/>
          <a:p>
            <a:r>
              <a:rPr lang="en-US" altLang="en-US" dirty="0" smtClean="0"/>
              <a:t>Analog</a:t>
            </a:r>
          </a:p>
          <a:p>
            <a:pPr lvl="1"/>
            <a:r>
              <a:rPr lang="en-US" altLang="en-US" sz="1800" dirty="0" smtClean="0"/>
              <a:t>Lower cost</a:t>
            </a:r>
          </a:p>
          <a:p>
            <a:pPr lvl="1"/>
            <a:r>
              <a:rPr lang="en-US" altLang="en-US" sz="1800" dirty="0" smtClean="0"/>
              <a:t>Simpler technology.</a:t>
            </a:r>
          </a:p>
          <a:p>
            <a:r>
              <a:rPr lang="en-US" altLang="en-US" dirty="0" smtClean="0"/>
              <a:t>Digital:</a:t>
            </a:r>
          </a:p>
          <a:p>
            <a:pPr lvl="1"/>
            <a:r>
              <a:rPr lang="en-US" altLang="en-US" sz="1800" dirty="0" smtClean="0"/>
              <a:t>Highest cost</a:t>
            </a:r>
          </a:p>
          <a:p>
            <a:pPr lvl="1"/>
            <a:r>
              <a:rPr lang="en-US" altLang="en-US" sz="1800" dirty="0" smtClean="0"/>
              <a:t>Performance is constant for wide range of optical link budgets</a:t>
            </a:r>
          </a:p>
          <a:p>
            <a:pPr lvl="1"/>
            <a:r>
              <a:rPr lang="en-US" altLang="en-US" sz="1800" dirty="0" smtClean="0"/>
              <a:t>Easy to set up</a:t>
            </a: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3" cstate="print"/>
          <a:srcRect/>
          <a:stretch>
            <a:fillRect/>
          </a:stretch>
        </p:blipFill>
        <p:spPr bwMode="auto">
          <a:xfrm>
            <a:off x="295275" y="2351088"/>
            <a:ext cx="8305800" cy="3941762"/>
          </a:xfrm>
          <a:prstGeom prst="rect">
            <a:avLst/>
          </a:prstGeom>
          <a:noFill/>
          <a:ln w="12700">
            <a:noFill/>
            <a:miter lim="800000"/>
            <a:headEnd type="none" w="sm" len="sm"/>
            <a:tailEnd type="none" w="sm" len="sm"/>
          </a:ln>
        </p:spPr>
      </p:pic>
      <p:sp>
        <p:nvSpPr>
          <p:cNvPr id="19459" name="Rectangle 5"/>
          <p:cNvSpPr>
            <a:spLocks noGrp="1" noChangeArrowheads="1"/>
          </p:cNvSpPr>
          <p:nvPr>
            <p:ph type="title"/>
          </p:nvPr>
        </p:nvSpPr>
        <p:spPr/>
        <p:txBody>
          <a:bodyPr/>
          <a:lstStyle/>
          <a:p>
            <a:r>
              <a:rPr lang="en-US" altLang="en-US" smtClean="0"/>
              <a:t>Digital transmitter technology</a:t>
            </a: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4" name="Rectangle 2"/>
          <p:cNvSpPr>
            <a:spLocks noGrp="1" noChangeArrowheads="1"/>
          </p:cNvSpPr>
          <p:nvPr>
            <p:ph type="title"/>
          </p:nvPr>
        </p:nvSpPr>
        <p:spPr/>
        <p:txBody>
          <a:bodyPr/>
          <a:lstStyle/>
          <a:p>
            <a:pPr algn="ctr"/>
            <a:r>
              <a:rPr lang="en-US" dirty="0" smtClean="0"/>
              <a:t>DFB NPR Curves</a:t>
            </a:r>
          </a:p>
        </p:txBody>
      </p:sp>
      <p:graphicFrame>
        <p:nvGraphicFramePr>
          <p:cNvPr id="1126403" name="Object 3"/>
          <p:cNvGraphicFramePr>
            <a:graphicFrameLocks noGrp="1" noChangeAspect="1"/>
          </p:cNvGraphicFramePr>
          <p:nvPr>
            <p:ph sz="quarter" idx="1"/>
          </p:nvPr>
        </p:nvGraphicFramePr>
        <p:xfrm>
          <a:off x="457200" y="1600200"/>
          <a:ext cx="8170863" cy="4800600"/>
        </p:xfrm>
        <a:graphic>
          <a:graphicData uri="http://schemas.openxmlformats.org/presentationml/2006/ole">
            <mc:AlternateContent xmlns:mc="http://schemas.openxmlformats.org/markup-compatibility/2006">
              <mc:Choice xmlns:v="urn:schemas-microsoft-com:vml" Requires="v">
                <p:oleObj spid="_x0000_s1573892" name="Visio" r:id="rId4" imgW="9143679" imgH="5364155" progId="Visio.Drawing.11">
                  <p:embed/>
                </p:oleObj>
              </mc:Choice>
              <mc:Fallback>
                <p:oleObj name="Visio" r:id="rId4" imgW="9143679" imgH="5364155"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200"/>
                        <a:ext cx="8170863" cy="48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504825"/>
            <a:ext cx="8534400" cy="533400"/>
          </a:xfrm>
        </p:spPr>
        <p:txBody>
          <a:bodyPr>
            <a:normAutofit fontScale="90000"/>
          </a:bodyPr>
          <a:lstStyle/>
          <a:p>
            <a:pPr algn="ctr"/>
            <a:r>
              <a:rPr lang="en-US" altLang="en-US" dirty="0" smtClean="0"/>
              <a:t>Typical Digital Return NPR Curve </a:t>
            </a:r>
          </a:p>
        </p:txBody>
      </p:sp>
      <p:pic>
        <p:nvPicPr>
          <p:cNvPr id="23555" name="Picture 2"/>
          <p:cNvPicPr>
            <a:picLocks noChangeAspect="1" noChangeArrowheads="1"/>
          </p:cNvPicPr>
          <p:nvPr/>
        </p:nvPicPr>
        <p:blipFill>
          <a:blip r:embed="rId2" cstate="print"/>
          <a:srcRect/>
          <a:stretch>
            <a:fillRect/>
          </a:stretch>
        </p:blipFill>
        <p:spPr bwMode="auto">
          <a:xfrm>
            <a:off x="1214438" y="1528763"/>
            <a:ext cx="6710362" cy="4808537"/>
          </a:xfrm>
          <a:prstGeom prst="rect">
            <a:avLst/>
          </a:prstGeom>
          <a:noFill/>
          <a:ln w="9525">
            <a:noFill/>
            <a:miter lim="800000"/>
            <a:headEnd/>
            <a:tailEnd/>
          </a:ln>
          <a:effectLst/>
        </p:spPr>
      </p:pic>
      <p:cxnSp>
        <p:nvCxnSpPr>
          <p:cNvPr id="5" name="Straight Connector 4"/>
          <p:cNvCxnSpPr/>
          <p:nvPr/>
        </p:nvCxnSpPr>
        <p:spPr>
          <a:xfrm>
            <a:off x="2008188" y="3290888"/>
            <a:ext cx="4814887"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6635750" y="3013075"/>
            <a:ext cx="1155700" cy="307975"/>
          </a:xfrm>
          <a:prstGeom prst="rect">
            <a:avLst/>
          </a:prstGeom>
          <a:noFill/>
          <a:ln w="9525">
            <a:noFill/>
            <a:miter lim="800000"/>
            <a:headEnd/>
            <a:tailEnd/>
          </a:ln>
        </p:spPr>
        <p:txBody>
          <a:bodyPr wrap="none">
            <a:spAutoFit/>
          </a:bodyPr>
          <a:lstStyle/>
          <a:p>
            <a:r>
              <a:rPr lang="en-US" altLang="en-US" sz="1400"/>
              <a:t>41 dB SNR</a:t>
            </a:r>
          </a:p>
        </p:txBody>
      </p:sp>
      <p:cxnSp>
        <p:nvCxnSpPr>
          <p:cNvPr id="8" name="Straight Connector 7"/>
          <p:cNvCxnSpPr/>
          <p:nvPr/>
        </p:nvCxnSpPr>
        <p:spPr>
          <a:xfrm>
            <a:off x="3470275" y="3114675"/>
            <a:ext cx="0" cy="283210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94338" y="3114675"/>
            <a:ext cx="0" cy="283210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470275" y="5018088"/>
            <a:ext cx="2024063" cy="7937"/>
          </a:xfrm>
          <a:prstGeom prst="straightConnector1">
            <a:avLst/>
          </a:prstGeom>
          <a:ln w="158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3865563" y="4702175"/>
            <a:ext cx="1590675" cy="307975"/>
          </a:xfrm>
          <a:prstGeom prst="rect">
            <a:avLst/>
          </a:prstGeom>
          <a:noFill/>
          <a:ln w="9525">
            <a:noFill/>
            <a:miter lim="800000"/>
            <a:headEnd/>
            <a:tailEnd/>
          </a:ln>
        </p:spPr>
        <p:txBody>
          <a:bodyPr wrap="none">
            <a:spAutoFit/>
          </a:bodyPr>
          <a:lstStyle/>
          <a:p>
            <a:r>
              <a:rPr lang="en-US" altLang="en-US" sz="1400" dirty="0"/>
              <a:t>Dynamic Range</a:t>
            </a:r>
          </a:p>
        </p:txBody>
      </p:sp>
      <p:sp>
        <p:nvSpPr>
          <p:cNvPr id="13" name="TextBox 12"/>
          <p:cNvSpPr txBox="1">
            <a:spLocks noChangeArrowheads="1"/>
          </p:cNvSpPr>
          <p:nvPr/>
        </p:nvSpPr>
        <p:spPr bwMode="auto">
          <a:xfrm>
            <a:off x="3840163" y="3700463"/>
            <a:ext cx="1641475" cy="830262"/>
          </a:xfrm>
          <a:prstGeom prst="rect">
            <a:avLst/>
          </a:prstGeom>
          <a:noFill/>
          <a:ln w="9525">
            <a:noFill/>
            <a:miter lim="800000"/>
            <a:headEnd/>
            <a:tailEnd/>
          </a:ln>
        </p:spPr>
        <p:txBody>
          <a:bodyPr>
            <a:spAutoFit/>
          </a:bodyPr>
          <a:lstStyle/>
          <a:p>
            <a:r>
              <a:rPr lang="en-US" altLang="en-US" sz="1200" dirty="0"/>
              <a:t>-68 </a:t>
            </a:r>
            <a:r>
              <a:rPr lang="en-US" altLang="en-US" sz="1200" dirty="0" err="1"/>
              <a:t>dBmV</a:t>
            </a:r>
            <a:r>
              <a:rPr lang="en-US" altLang="en-US" sz="1200" dirty="0"/>
              <a:t>/Hz for 37 MHz bandwidth is +8 </a:t>
            </a:r>
            <a:r>
              <a:rPr lang="en-US" altLang="en-US" sz="1200" dirty="0" err="1"/>
              <a:t>dBm</a:t>
            </a:r>
            <a:r>
              <a:rPr lang="en-US" altLang="en-US" sz="1200" dirty="0"/>
              <a:t> total power</a:t>
            </a:r>
          </a:p>
        </p:txBody>
      </p:sp>
      <p:cxnSp>
        <p:nvCxnSpPr>
          <p:cNvPr id="16" name="Straight Arrow Connector 15"/>
          <p:cNvCxnSpPr/>
          <p:nvPr/>
        </p:nvCxnSpPr>
        <p:spPr>
          <a:xfrm flipH="1">
            <a:off x="3524250" y="4429125"/>
            <a:ext cx="315913" cy="931863"/>
          </a:xfrm>
          <a:prstGeom prst="straightConnector1">
            <a:avLst/>
          </a:prstGeom>
          <a:ln w="22225">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4224057" y="5026025"/>
            <a:ext cx="652743" cy="307777"/>
          </a:xfrm>
          <a:prstGeom prst="rect">
            <a:avLst/>
          </a:prstGeom>
          <a:noFill/>
          <a:ln w="9525">
            <a:noFill/>
            <a:miter lim="800000"/>
            <a:headEnd/>
            <a:tailEnd/>
          </a:ln>
        </p:spPr>
        <p:txBody>
          <a:bodyPr wrap="none">
            <a:spAutoFit/>
          </a:bodyPr>
          <a:lstStyle/>
          <a:p>
            <a:r>
              <a:rPr lang="en-US" altLang="en-US" sz="1400" dirty="0" smtClean="0"/>
              <a:t>15 dB</a:t>
            </a:r>
            <a:endParaRPr lang="en-US" altLang="en-US" sz="14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xit" presetSubtype="4" fill="hold" nodeType="clickEffect">
                                  <p:stCondLst>
                                    <p:cond delay="0"/>
                                  </p:stCondLst>
                                  <p:childTnLst>
                                    <p:animEffect transition="out" filter="wipe(down)">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22" presetClass="exit" presetSubtype="4" fill="hold" grpId="1" nodeType="withEffect">
                                  <p:stCondLst>
                                    <p:cond delay="0"/>
                                  </p:stCondLst>
                                  <p:childTnLst>
                                    <p:animEffect transition="out" filter="wipe(down)">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par>
                                <p:cTn id="52" presetID="22" presetClass="exit" presetSubtype="4" fill="hold" grpId="1" nodeType="withEffect">
                                  <p:stCondLst>
                                    <p:cond delay="0"/>
                                  </p:stCondLst>
                                  <p:childTnLst>
                                    <p:animEffect transition="out" filter="wipe(down)">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4" grpId="1"/>
      <p:bldP spid="13" grpId="0"/>
      <p:bldP spid="15" grpId="0"/>
      <p:bldP spid="15"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1521" name="Picture 2" descr="23280-lores"/>
          <p:cNvPicPr>
            <a:picLocks noChangeAspect="1" noChangeArrowheads="1"/>
          </p:cNvPicPr>
          <p:nvPr/>
        </p:nvPicPr>
        <p:blipFill>
          <a:blip r:embed="rId3" cstate="print"/>
          <a:srcRect/>
          <a:stretch>
            <a:fillRect/>
          </a:stretch>
        </p:blipFill>
        <p:spPr bwMode="auto">
          <a:xfrm>
            <a:off x="6735763" y="2997200"/>
            <a:ext cx="2408237" cy="2292350"/>
          </a:xfrm>
          <a:prstGeom prst="rect">
            <a:avLst/>
          </a:prstGeom>
          <a:noFill/>
          <a:ln w="9525">
            <a:noFill/>
            <a:miter lim="800000"/>
            <a:headEnd/>
            <a:tailEnd/>
          </a:ln>
        </p:spPr>
      </p:pic>
      <p:sp>
        <p:nvSpPr>
          <p:cNvPr id="1131522" name="Rectangle 3"/>
          <p:cNvSpPr>
            <a:spLocks noGrp="1" noChangeArrowheads="1"/>
          </p:cNvSpPr>
          <p:nvPr>
            <p:ph type="title"/>
          </p:nvPr>
        </p:nvSpPr>
        <p:spPr/>
        <p:txBody>
          <a:bodyPr/>
          <a:lstStyle/>
          <a:p>
            <a:r>
              <a:rPr lang="en-US" smtClean="0"/>
              <a:t>What’s the Big Deal with NPR?</a:t>
            </a:r>
          </a:p>
        </p:txBody>
      </p:sp>
      <p:pic>
        <p:nvPicPr>
          <p:cNvPr id="1131527" name="Picture 8" descr="C-1200"/>
          <p:cNvPicPr>
            <a:picLocks noGrp="1" noChangeAspect="1" noChangeArrowheads="1"/>
          </p:cNvPicPr>
          <p:nvPr>
            <p:ph sz="quarter" idx="1"/>
          </p:nvPr>
        </p:nvPicPr>
        <p:blipFill>
          <a:blip r:embed="rId4" cstate="print"/>
          <a:srcRect/>
          <a:stretch>
            <a:fillRect/>
          </a:stretch>
        </p:blipFill>
        <p:spPr>
          <a:xfrm>
            <a:off x="146050" y="2525713"/>
            <a:ext cx="1997075" cy="873125"/>
          </a:xfrm>
        </p:spPr>
      </p:pic>
      <p:pic>
        <p:nvPicPr>
          <p:cNvPr id="1131523" name="Picture 4" descr="MCj03797350000[1]"/>
          <p:cNvPicPr>
            <a:picLocks noChangeAspect="1" noChangeArrowheads="1"/>
          </p:cNvPicPr>
          <p:nvPr/>
        </p:nvPicPr>
        <p:blipFill>
          <a:blip r:embed="rId5" cstate="print"/>
          <a:srcRect/>
          <a:stretch>
            <a:fillRect/>
          </a:stretch>
        </p:blipFill>
        <p:spPr bwMode="auto">
          <a:xfrm rot="-4202058">
            <a:off x="3588544" y="2228056"/>
            <a:ext cx="3311525" cy="3376613"/>
          </a:xfrm>
          <a:prstGeom prst="rect">
            <a:avLst/>
          </a:prstGeom>
          <a:noFill/>
          <a:ln w="9525">
            <a:noFill/>
            <a:miter lim="800000"/>
            <a:headEnd/>
            <a:tailEnd/>
          </a:ln>
        </p:spPr>
      </p:pic>
      <p:pic>
        <p:nvPicPr>
          <p:cNvPr id="1131524" name="Picture 5" descr="j0285750"/>
          <p:cNvPicPr>
            <a:picLocks noChangeAspect="1" noChangeArrowheads="1"/>
          </p:cNvPicPr>
          <p:nvPr/>
        </p:nvPicPr>
        <p:blipFill>
          <a:blip r:embed="rId6" cstate="print"/>
          <a:srcRect/>
          <a:stretch>
            <a:fillRect/>
          </a:stretch>
        </p:blipFill>
        <p:spPr bwMode="auto">
          <a:xfrm>
            <a:off x="814388" y="1444625"/>
            <a:ext cx="1824037" cy="1120775"/>
          </a:xfrm>
          <a:prstGeom prst="rect">
            <a:avLst/>
          </a:prstGeom>
          <a:noFill/>
          <a:ln w="9525">
            <a:noFill/>
            <a:miter lim="800000"/>
            <a:headEnd/>
            <a:tailEnd/>
          </a:ln>
        </p:spPr>
      </p:pic>
      <p:sp>
        <p:nvSpPr>
          <p:cNvPr id="1131525" name="AutoShape 6"/>
          <p:cNvSpPr>
            <a:spLocks noChangeArrowheads="1"/>
          </p:cNvSpPr>
          <p:nvPr/>
        </p:nvSpPr>
        <p:spPr bwMode="auto">
          <a:xfrm rot="1375924">
            <a:off x="2305050" y="2012950"/>
            <a:ext cx="2254250" cy="1031875"/>
          </a:xfrm>
          <a:custGeom>
            <a:avLst/>
            <a:gdLst>
              <a:gd name="T0" fmla="*/ 1690687 w 21600"/>
              <a:gd name="T1" fmla="*/ 0 h 21600"/>
              <a:gd name="T2" fmla="*/ 0 w 21600"/>
              <a:gd name="T3" fmla="*/ 515938 h 21600"/>
              <a:gd name="T4" fmla="*/ 1690687 w 21600"/>
              <a:gd name="T5" fmla="*/ 1031875 h 21600"/>
              <a:gd name="T6" fmla="*/ 2254250 w 21600"/>
              <a:gd name="T7" fmla="*/ 51593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CC00"/>
              </a:gs>
              <a:gs pos="100000">
                <a:srgbClr val="FF0000"/>
              </a:gs>
            </a:gsLst>
            <a:lin ang="0" scaled="1"/>
          </a:gradFill>
          <a:ln w="9525" algn="ctr">
            <a:solidFill>
              <a:schemeClr val="tx1"/>
            </a:solidFill>
            <a:miter lim="800000"/>
            <a:headEnd/>
            <a:tailEnd/>
          </a:ln>
        </p:spPr>
        <p:txBody>
          <a:bodyPr wrap="none" anchor="ctr"/>
          <a:lstStyle/>
          <a:p>
            <a:pPr algn="ctr" eaLnBrk="0" hangingPunct="0">
              <a:lnSpc>
                <a:spcPct val="90000"/>
              </a:lnSpc>
            </a:pPr>
            <a:r>
              <a:rPr lang="en-US"/>
              <a:t>HSD</a:t>
            </a:r>
          </a:p>
        </p:txBody>
      </p:sp>
      <p:sp>
        <p:nvSpPr>
          <p:cNvPr id="1131526" name="AutoShape 7"/>
          <p:cNvSpPr>
            <a:spLocks noChangeArrowheads="1"/>
          </p:cNvSpPr>
          <p:nvPr/>
        </p:nvSpPr>
        <p:spPr bwMode="auto">
          <a:xfrm rot="-488458">
            <a:off x="1528763" y="3935413"/>
            <a:ext cx="2951162" cy="468312"/>
          </a:xfrm>
          <a:custGeom>
            <a:avLst/>
            <a:gdLst>
              <a:gd name="T0" fmla="*/ 2213371 w 21600"/>
              <a:gd name="T1" fmla="*/ 0 h 21600"/>
              <a:gd name="T2" fmla="*/ 0 w 21600"/>
              <a:gd name="T3" fmla="*/ 234156 h 21600"/>
              <a:gd name="T4" fmla="*/ 2213371 w 21600"/>
              <a:gd name="T5" fmla="*/ 468312 h 21600"/>
              <a:gd name="T6" fmla="*/ 2951162 w 21600"/>
              <a:gd name="T7" fmla="*/ 23415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CC00"/>
              </a:gs>
              <a:gs pos="100000">
                <a:srgbClr val="FF0000"/>
              </a:gs>
            </a:gsLst>
            <a:lin ang="0" scaled="1"/>
          </a:gradFill>
          <a:ln w="9525" algn="ctr">
            <a:solidFill>
              <a:schemeClr val="tx1"/>
            </a:solidFill>
            <a:miter lim="800000"/>
            <a:headEnd/>
            <a:tailEnd/>
          </a:ln>
        </p:spPr>
        <p:txBody>
          <a:bodyPr wrap="none" anchor="ctr"/>
          <a:lstStyle/>
          <a:p>
            <a:pPr algn="ctr" eaLnBrk="0" hangingPunct="0">
              <a:lnSpc>
                <a:spcPct val="90000"/>
              </a:lnSpc>
            </a:pPr>
            <a:r>
              <a:rPr lang="en-US" sz="1800"/>
              <a:t>VOD</a:t>
            </a:r>
          </a:p>
        </p:txBody>
      </p:sp>
      <p:sp>
        <p:nvSpPr>
          <p:cNvPr id="1131528" name="AutoShape 9"/>
          <p:cNvSpPr>
            <a:spLocks noChangeArrowheads="1"/>
          </p:cNvSpPr>
          <p:nvPr/>
        </p:nvSpPr>
        <p:spPr bwMode="auto">
          <a:xfrm rot="660577">
            <a:off x="1960563" y="3044825"/>
            <a:ext cx="2665412" cy="579438"/>
          </a:xfrm>
          <a:custGeom>
            <a:avLst/>
            <a:gdLst>
              <a:gd name="T0" fmla="*/ 1999059 w 21600"/>
              <a:gd name="T1" fmla="*/ 0 h 21600"/>
              <a:gd name="T2" fmla="*/ 0 w 21600"/>
              <a:gd name="T3" fmla="*/ 289719 h 21600"/>
              <a:gd name="T4" fmla="*/ 1999059 w 21600"/>
              <a:gd name="T5" fmla="*/ 579438 h 21600"/>
              <a:gd name="T6" fmla="*/ 2665412 w 21600"/>
              <a:gd name="T7" fmla="*/ 28971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CC00"/>
              </a:gs>
              <a:gs pos="100000">
                <a:srgbClr val="FF0000"/>
              </a:gs>
            </a:gsLst>
            <a:lin ang="0" scaled="1"/>
          </a:gradFill>
          <a:ln w="9525" algn="ctr">
            <a:solidFill>
              <a:schemeClr val="tx1"/>
            </a:solidFill>
            <a:miter lim="800000"/>
            <a:headEnd/>
            <a:tailEnd/>
          </a:ln>
        </p:spPr>
        <p:txBody>
          <a:bodyPr wrap="none" anchor="ctr"/>
          <a:lstStyle/>
          <a:p>
            <a:pPr eaLnBrk="0" hangingPunct="0">
              <a:lnSpc>
                <a:spcPct val="90000"/>
              </a:lnSpc>
            </a:pPr>
            <a:r>
              <a:rPr lang="en-US" sz="2000"/>
              <a:t>Business Services</a:t>
            </a:r>
          </a:p>
        </p:txBody>
      </p:sp>
      <p:pic>
        <p:nvPicPr>
          <p:cNvPr id="1131529" name="Picture 10" descr="MCj03512400000[1]"/>
          <p:cNvPicPr>
            <a:picLocks noChangeAspect="1" noChangeArrowheads="1"/>
          </p:cNvPicPr>
          <p:nvPr/>
        </p:nvPicPr>
        <p:blipFill>
          <a:blip r:embed="rId7" cstate="print"/>
          <a:srcRect/>
          <a:stretch>
            <a:fillRect/>
          </a:stretch>
        </p:blipFill>
        <p:spPr bwMode="auto">
          <a:xfrm>
            <a:off x="134938" y="3295650"/>
            <a:ext cx="1651000" cy="1801813"/>
          </a:xfrm>
          <a:prstGeom prst="rect">
            <a:avLst/>
          </a:prstGeom>
          <a:noFill/>
          <a:ln w="9525">
            <a:noFill/>
            <a:miter lim="800000"/>
            <a:headEnd/>
            <a:tailEnd/>
          </a:ln>
        </p:spPr>
      </p:pic>
      <p:pic>
        <p:nvPicPr>
          <p:cNvPr id="1131530" name="Picture 11" descr="MCj02901840000[1]"/>
          <p:cNvPicPr>
            <a:picLocks noChangeAspect="1" noChangeArrowheads="1"/>
          </p:cNvPicPr>
          <p:nvPr/>
        </p:nvPicPr>
        <p:blipFill>
          <a:blip r:embed="rId8" cstate="print"/>
          <a:srcRect/>
          <a:stretch>
            <a:fillRect/>
          </a:stretch>
        </p:blipFill>
        <p:spPr bwMode="auto">
          <a:xfrm>
            <a:off x="723900" y="5229225"/>
            <a:ext cx="1535113" cy="1182688"/>
          </a:xfrm>
          <a:prstGeom prst="rect">
            <a:avLst/>
          </a:prstGeom>
          <a:noFill/>
          <a:ln w="9525">
            <a:noFill/>
            <a:miter lim="800000"/>
            <a:headEnd/>
            <a:tailEnd/>
          </a:ln>
        </p:spPr>
      </p:pic>
      <p:sp>
        <p:nvSpPr>
          <p:cNvPr id="1131531" name="AutoShape 12"/>
          <p:cNvSpPr>
            <a:spLocks noChangeArrowheads="1"/>
          </p:cNvSpPr>
          <p:nvPr/>
        </p:nvSpPr>
        <p:spPr bwMode="auto">
          <a:xfrm rot="-1697896">
            <a:off x="2298700" y="4559300"/>
            <a:ext cx="2254250" cy="1031875"/>
          </a:xfrm>
          <a:custGeom>
            <a:avLst/>
            <a:gdLst>
              <a:gd name="T0" fmla="*/ 1690687 w 21600"/>
              <a:gd name="T1" fmla="*/ 0 h 21600"/>
              <a:gd name="T2" fmla="*/ 0 w 21600"/>
              <a:gd name="T3" fmla="*/ 515938 h 21600"/>
              <a:gd name="T4" fmla="*/ 1690687 w 21600"/>
              <a:gd name="T5" fmla="*/ 1031875 h 21600"/>
              <a:gd name="T6" fmla="*/ 2254250 w 21600"/>
              <a:gd name="T7" fmla="*/ 51593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FFCC00"/>
              </a:gs>
              <a:gs pos="100000">
                <a:srgbClr val="FF0000"/>
              </a:gs>
            </a:gsLst>
            <a:lin ang="0" scaled="1"/>
          </a:gradFill>
          <a:ln w="9525" algn="ctr">
            <a:solidFill>
              <a:schemeClr val="tx1"/>
            </a:solidFill>
            <a:miter lim="800000"/>
            <a:headEnd/>
            <a:tailEnd/>
          </a:ln>
        </p:spPr>
        <p:txBody>
          <a:bodyPr wrap="none" anchor="ctr"/>
          <a:lstStyle/>
          <a:p>
            <a:pPr algn="ctr" eaLnBrk="0" hangingPunct="0">
              <a:lnSpc>
                <a:spcPct val="90000"/>
              </a:lnSpc>
            </a:pPr>
            <a:r>
              <a:rPr lang="en-US"/>
              <a:t>VOIP</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69" name="Title 1"/>
          <p:cNvSpPr>
            <a:spLocks noGrp="1"/>
          </p:cNvSpPr>
          <p:nvPr>
            <p:ph type="title"/>
          </p:nvPr>
        </p:nvSpPr>
        <p:spPr/>
        <p:txBody>
          <a:bodyPr/>
          <a:lstStyle/>
          <a:p>
            <a:r>
              <a:rPr lang="en-US" smtClean="0"/>
              <a:t>What’s the Big Deal with NPR?</a:t>
            </a:r>
          </a:p>
        </p:txBody>
      </p:sp>
      <p:sp>
        <p:nvSpPr>
          <p:cNvPr id="1133570" name="Text Placeholder 2"/>
          <p:cNvSpPr>
            <a:spLocks noGrp="1"/>
          </p:cNvSpPr>
          <p:nvPr>
            <p:ph type="body" sz="half" idx="1"/>
          </p:nvPr>
        </p:nvSpPr>
        <p:spPr>
          <a:xfrm>
            <a:off x="533400" y="1785937"/>
            <a:ext cx="6324600" cy="4843463"/>
          </a:xfrm>
        </p:spPr>
        <p:txBody>
          <a:bodyPr>
            <a:normAutofit fontScale="85000" lnSpcReduction="20000"/>
          </a:bodyPr>
          <a:lstStyle/>
          <a:p>
            <a:r>
              <a:rPr lang="en-US" dirty="0" smtClean="0"/>
              <a:t>Why do we have to reset our Return Transmitter Input Levels?</a:t>
            </a:r>
          </a:p>
          <a:p>
            <a:pPr marL="457200" lvl="1" indent="117475"/>
            <a:r>
              <a:rPr lang="en-US" dirty="0" smtClean="0"/>
              <a:t>Changes in the signals and number of signals in the return path.</a:t>
            </a:r>
          </a:p>
          <a:p>
            <a:pPr marL="457200" lvl="1" indent="117475"/>
            <a:r>
              <a:rPr lang="en-US" dirty="0" smtClean="0"/>
              <a:t>10 years ago we possibly had one </a:t>
            </a:r>
            <a:r>
              <a:rPr lang="en-US" dirty="0" err="1" smtClean="0"/>
              <a:t>FSK</a:t>
            </a:r>
            <a:r>
              <a:rPr lang="en-US" dirty="0" smtClean="0"/>
              <a:t> and maybe one </a:t>
            </a:r>
            <a:r>
              <a:rPr lang="en-US" dirty="0" err="1" smtClean="0"/>
              <a:t>QPSK</a:t>
            </a:r>
            <a:r>
              <a:rPr lang="en-US" dirty="0" smtClean="0"/>
              <a:t> carrier in the return path</a:t>
            </a:r>
          </a:p>
          <a:p>
            <a:pPr marL="457200" lvl="1" indent="117475"/>
            <a:r>
              <a:rPr lang="en-US" dirty="0" smtClean="0"/>
              <a:t>Today we may have as many as four 64-</a:t>
            </a:r>
            <a:r>
              <a:rPr lang="en-US" dirty="0" err="1" smtClean="0"/>
              <a:t>QAM</a:t>
            </a:r>
            <a:r>
              <a:rPr lang="en-US" dirty="0" smtClean="0"/>
              <a:t> carriers, and two 16-</a:t>
            </a:r>
            <a:r>
              <a:rPr lang="en-US" dirty="0" err="1" smtClean="0"/>
              <a:t>QAM</a:t>
            </a:r>
            <a:r>
              <a:rPr lang="en-US" dirty="0" smtClean="0"/>
              <a:t> carriers in the return path</a:t>
            </a:r>
          </a:p>
          <a:p>
            <a:pPr marL="457200" lvl="1" indent="117475"/>
            <a:r>
              <a:rPr lang="en-US" dirty="0" smtClean="0"/>
              <a:t>Need to ensure we are not clipping our return transmitters in the node.</a:t>
            </a:r>
          </a:p>
          <a:p>
            <a:r>
              <a:rPr lang="en-US" dirty="0" smtClean="0"/>
              <a:t>Why do the number of channels matter?</a:t>
            </a:r>
          </a:p>
          <a:p>
            <a:r>
              <a:rPr lang="en-US" dirty="0" smtClean="0"/>
              <a:t>What’s the difference between </a:t>
            </a:r>
            <a:r>
              <a:rPr lang="en-US" dirty="0" err="1" smtClean="0"/>
              <a:t>QPSK</a:t>
            </a:r>
            <a:r>
              <a:rPr lang="en-US" dirty="0" smtClean="0"/>
              <a:t> and 16-</a:t>
            </a:r>
            <a:r>
              <a:rPr lang="en-US" dirty="0" err="1" smtClean="0"/>
              <a:t>QAM</a:t>
            </a:r>
            <a:r>
              <a:rPr lang="en-US" dirty="0" smtClean="0"/>
              <a:t>?</a:t>
            </a:r>
          </a:p>
        </p:txBody>
      </p:sp>
      <p:pic>
        <p:nvPicPr>
          <p:cNvPr id="1133571" name="Content Placeholder 4" descr="MCj03797350000[1]"/>
          <p:cNvPicPr>
            <a:picLocks noGrp="1" noChangeAspect="1" noChangeArrowheads="1"/>
          </p:cNvPicPr>
          <p:nvPr>
            <p:ph sz="half" idx="2"/>
          </p:nvPr>
        </p:nvPicPr>
        <p:blipFill>
          <a:blip r:embed="rId3" cstate="print"/>
          <a:srcRect/>
          <a:stretch>
            <a:fillRect/>
          </a:stretch>
        </p:blipFill>
        <p:spPr>
          <a:xfrm>
            <a:off x="6705600" y="2895600"/>
            <a:ext cx="1843088" cy="1879600"/>
          </a:xfr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1" name="Rectangle 2"/>
          <p:cNvSpPr>
            <a:spLocks noGrp="1" noChangeArrowheads="1"/>
          </p:cNvSpPr>
          <p:nvPr>
            <p:ph type="title"/>
          </p:nvPr>
        </p:nvSpPr>
        <p:spPr>
          <a:xfrm>
            <a:off x="152400" y="393700"/>
            <a:ext cx="8458200" cy="838200"/>
          </a:xfrm>
        </p:spPr>
        <p:txBody>
          <a:bodyPr>
            <a:normAutofit fontScale="90000"/>
          </a:bodyPr>
          <a:lstStyle/>
          <a:p>
            <a:r>
              <a:rPr lang="en-US" dirty="0" smtClean="0"/>
              <a:t>Per Carrier Power vs. Composite Power</a:t>
            </a:r>
          </a:p>
        </p:txBody>
      </p:sp>
      <p:graphicFrame>
        <p:nvGraphicFramePr>
          <p:cNvPr id="1118210" name="Object 2"/>
          <p:cNvGraphicFramePr>
            <a:graphicFrameLocks noChangeAspect="1"/>
          </p:cNvGraphicFramePr>
          <p:nvPr/>
        </p:nvGraphicFramePr>
        <p:xfrm>
          <a:off x="1673225" y="1836738"/>
          <a:ext cx="5524500" cy="3816350"/>
        </p:xfrm>
        <a:graphic>
          <a:graphicData uri="http://schemas.openxmlformats.org/presentationml/2006/ole">
            <mc:AlternateContent xmlns:mc="http://schemas.openxmlformats.org/markup-compatibility/2006">
              <mc:Choice xmlns:v="urn:schemas-microsoft-com:vml" Requires="v">
                <p:oleObj spid="_x0000_s1569796" name="Visio" r:id="rId4" imgW="5533287" imgH="3910728" progId="Visio.Drawing.11">
                  <p:embed/>
                </p:oleObj>
              </mc:Choice>
              <mc:Fallback>
                <p:oleObj name="Visio" r:id="rId4" imgW="5533287" imgH="3910728"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3225" y="1836738"/>
                        <a:ext cx="55245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title"/>
          </p:nvPr>
        </p:nvSpPr>
        <p:spPr/>
        <p:txBody>
          <a:bodyPr/>
          <a:lstStyle/>
          <a:p>
            <a:r>
              <a:rPr lang="en-US" sz="2800" smtClean="0"/>
              <a:t>With DOCSIS deployed in our Networks the system looks and functions more like a loop!</a:t>
            </a:r>
            <a:endParaRPr lang="en-US" sz="2000" i="1" smtClean="0"/>
          </a:p>
        </p:txBody>
      </p:sp>
      <p:pic>
        <p:nvPicPr>
          <p:cNvPr id="1475586" name="Picture 2"/>
          <p:cNvPicPr>
            <a:picLocks noGrp="1" noChangeAspect="1" noChangeArrowheads="1"/>
          </p:cNvPicPr>
          <p:nvPr>
            <p:ph sz="quarter" idx="1"/>
          </p:nvPr>
        </p:nvPicPr>
        <p:blipFill>
          <a:blip r:embed="rId3" cstate="print"/>
          <a:srcRect/>
          <a:stretch>
            <a:fillRect/>
          </a:stretch>
        </p:blipFill>
        <p:spPr bwMode="auto">
          <a:xfrm>
            <a:off x="381000" y="1683561"/>
            <a:ext cx="8305800" cy="4690251"/>
          </a:xfrm>
          <a:prstGeom prst="rect">
            <a:avLst/>
          </a:prstGeom>
          <a:noFill/>
          <a:ln w="9525">
            <a:noFill/>
            <a:miter lim="800000"/>
            <a:headEnd/>
            <a:tailEnd/>
          </a:ln>
          <a:effectLst/>
        </p:spPr>
      </p:pic>
      <p:sp>
        <p:nvSpPr>
          <p:cNvPr id="26627" name="Rectangular Callout 4"/>
          <p:cNvSpPr>
            <a:spLocks noChangeArrowheads="1"/>
          </p:cNvSpPr>
          <p:nvPr/>
        </p:nvSpPr>
        <p:spPr bwMode="auto">
          <a:xfrm>
            <a:off x="5715000" y="5154612"/>
            <a:ext cx="1804988" cy="1246188"/>
          </a:xfrm>
          <a:prstGeom prst="wedgeRectCallout">
            <a:avLst>
              <a:gd name="adj1" fmla="val -21944"/>
              <a:gd name="adj2" fmla="val -63273"/>
            </a:avLst>
          </a:prstGeom>
          <a:solidFill>
            <a:schemeClr val="accent1"/>
          </a:solidFill>
          <a:ln w="9525" algn="ctr">
            <a:solidFill>
              <a:schemeClr val="tx2"/>
            </a:solidFill>
            <a:round/>
            <a:headEnd/>
            <a:tailEnd/>
          </a:ln>
        </p:spPr>
        <p:txBody>
          <a:bodyPr wrap="none" lIns="82124" tIns="41061" rIns="82124" bIns="41061" anchor="ctr">
            <a:spAutoFit/>
          </a:bodyPr>
          <a:lstStyle/>
          <a:p>
            <a:pPr algn="ctr" defTabSz="814388" eaLnBrk="0" hangingPunct="0">
              <a:lnSpc>
                <a:spcPct val="90000"/>
              </a:lnSpc>
            </a:pPr>
            <a:r>
              <a:rPr lang="en-US" sz="1400" dirty="0"/>
              <a:t>Changes in the</a:t>
            </a:r>
            <a:br>
              <a:rPr lang="en-US" sz="1400" dirty="0"/>
            </a:br>
            <a:r>
              <a:rPr lang="en-US" sz="1400" dirty="0"/>
              <a:t> INPUT to the CMTS</a:t>
            </a:r>
            <a:br>
              <a:rPr lang="en-US" sz="1400" dirty="0"/>
            </a:br>
            <a:r>
              <a:rPr lang="en-US" sz="1400" dirty="0"/>
              <a:t>cause changes to</a:t>
            </a:r>
            <a:br>
              <a:rPr lang="en-US" sz="1400" dirty="0"/>
            </a:br>
            <a:r>
              <a:rPr lang="en-US" sz="1400" dirty="0"/>
              <a:t>be made to the</a:t>
            </a:r>
            <a:br>
              <a:rPr lang="en-US" sz="1400" dirty="0"/>
            </a:br>
            <a:r>
              <a:rPr lang="en-US" sz="1400" dirty="0"/>
              <a:t>output levels of the</a:t>
            </a:r>
            <a:br>
              <a:rPr lang="en-US" sz="1400" dirty="0"/>
            </a:br>
            <a:r>
              <a:rPr lang="en-US" sz="1400" dirty="0"/>
              <a:t>modems</a:t>
            </a:r>
          </a:p>
        </p:txBody>
      </p:sp>
      <p:sp>
        <p:nvSpPr>
          <p:cNvPr id="8" name="Curved Left Arrow 7"/>
          <p:cNvSpPr/>
          <p:nvPr/>
        </p:nvSpPr>
        <p:spPr bwMode="auto">
          <a:xfrm>
            <a:off x="6172200" y="2792412"/>
            <a:ext cx="838200" cy="1676400"/>
          </a:xfrm>
          <a:prstGeom prst="curvedLeftArrow">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Curved Left Arrow 8"/>
          <p:cNvSpPr/>
          <p:nvPr/>
        </p:nvSpPr>
        <p:spPr bwMode="auto">
          <a:xfrm flipH="1" flipV="1">
            <a:off x="2286000" y="2716212"/>
            <a:ext cx="838200" cy="1676400"/>
          </a:xfrm>
          <a:prstGeom prst="curvedLeftArrow">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Notched Right Arrow 9"/>
          <p:cNvSpPr/>
          <p:nvPr/>
        </p:nvSpPr>
        <p:spPr bwMode="auto">
          <a:xfrm>
            <a:off x="3505200" y="2716212"/>
            <a:ext cx="2133600" cy="381000"/>
          </a:xfrm>
          <a:prstGeom prst="notchedRightArrow">
            <a:avLst/>
          </a:prstGeom>
          <a:solidFill>
            <a:schemeClr val="accent1"/>
          </a:solidFill>
          <a:ln w="9525" cap="flat" cmpd="sng" algn="ctr">
            <a:solidFill>
              <a:schemeClr val="tx2"/>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Notched Right Arrow 10"/>
          <p:cNvSpPr/>
          <p:nvPr/>
        </p:nvSpPr>
        <p:spPr bwMode="auto">
          <a:xfrm flipH="1">
            <a:off x="3505200" y="4087812"/>
            <a:ext cx="2133600" cy="381000"/>
          </a:xfrm>
          <a:prstGeom prst="notchedRightArrow">
            <a:avLst/>
          </a:prstGeom>
          <a:solidFill>
            <a:schemeClr val="accent1"/>
          </a:solidFill>
          <a:ln w="9525" cap="flat" cmpd="sng" algn="ctr">
            <a:solidFill>
              <a:schemeClr val="tx2"/>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3581400" y="3402012"/>
            <a:ext cx="2071208" cy="461665"/>
          </a:xfrm>
          <a:prstGeom prst="rect">
            <a:avLst/>
          </a:prstGeom>
          <a:noFill/>
        </p:spPr>
        <p:txBody>
          <a:bodyPr wrap="none" rtlCol="0">
            <a:spAutoFit/>
          </a:bodyPr>
          <a:lstStyle/>
          <a:p>
            <a:r>
              <a:rPr lang="en-US" b="1" dirty="0" smtClean="0"/>
              <a:t>DOCSIS </a:t>
            </a:r>
            <a:r>
              <a:rPr lang="en-US" b="1" dirty="0" err="1" smtClean="0"/>
              <a:t>ALC</a:t>
            </a:r>
            <a:endParaRPr lang="en-US"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mph" presetSubtype="0" fill="hold" grpId="1" nodeType="clickEffect">
                                  <p:stCondLst>
                                    <p:cond delay="0"/>
                                  </p:stCondLst>
                                  <p:childTnLst>
                                    <p:animClr clrSpc="hsl" dir="cw">
                                      <p:cBhvr override="childStyle">
                                        <p:cTn id="26" dur="500" fill="hold"/>
                                        <p:tgtEl>
                                          <p:spTgt spid="11"/>
                                        </p:tgtEl>
                                        <p:attrNameLst>
                                          <p:attrName>style.color</p:attrName>
                                        </p:attrNameLst>
                                      </p:cBhvr>
                                      <p:by>
                                        <p:hsl h="10842353" s="0" l="0"/>
                                      </p:by>
                                    </p:animClr>
                                    <p:animClr clrSpc="hsl" dir="cw">
                                      <p:cBhvr>
                                        <p:cTn id="27" dur="500" fill="hold"/>
                                        <p:tgtEl>
                                          <p:spTgt spid="11"/>
                                        </p:tgtEl>
                                        <p:attrNameLst>
                                          <p:attrName>fillcolor</p:attrName>
                                        </p:attrNameLst>
                                      </p:cBhvr>
                                      <p:by>
                                        <p:hsl h="10842353" s="0" l="0"/>
                                      </p:by>
                                    </p:animClr>
                                    <p:animClr clrSpc="hsl" dir="cw">
                                      <p:cBhvr>
                                        <p:cTn id="28" dur="500" fill="hold"/>
                                        <p:tgtEl>
                                          <p:spTgt spid="11"/>
                                        </p:tgtEl>
                                        <p:attrNameLst>
                                          <p:attrName>stroke.color</p:attrName>
                                        </p:attrNameLst>
                                      </p:cBhvr>
                                      <p:by>
                                        <p:hsl h="10842353" s="0" l="0"/>
                                      </p:by>
                                    </p:animClr>
                                    <p:set>
                                      <p:cBhvr>
                                        <p:cTn id="29" dur="500" fill="hold"/>
                                        <p:tgtEl>
                                          <p:spTgt spid="11"/>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3" presetClass="emph" presetSubtype="0" fill="hold" grpId="1" nodeType="clickEffect">
                                  <p:stCondLst>
                                    <p:cond delay="0"/>
                                  </p:stCondLst>
                                  <p:childTnLst>
                                    <p:animClr clrSpc="hsl" dir="cw">
                                      <p:cBhvr override="childStyle">
                                        <p:cTn id="33" dur="500" fill="hold"/>
                                        <p:tgtEl>
                                          <p:spTgt spid="9"/>
                                        </p:tgtEl>
                                        <p:attrNameLst>
                                          <p:attrName>style.color</p:attrName>
                                        </p:attrNameLst>
                                      </p:cBhvr>
                                      <p:by>
                                        <p:hsl h="10842353" s="0" l="0"/>
                                      </p:by>
                                    </p:animClr>
                                    <p:animClr clrSpc="hsl" dir="cw">
                                      <p:cBhvr>
                                        <p:cTn id="34" dur="500" fill="hold"/>
                                        <p:tgtEl>
                                          <p:spTgt spid="9"/>
                                        </p:tgtEl>
                                        <p:attrNameLst>
                                          <p:attrName>fillcolor</p:attrName>
                                        </p:attrNameLst>
                                      </p:cBhvr>
                                      <p:by>
                                        <p:hsl h="10842353" s="0" l="0"/>
                                      </p:by>
                                    </p:animClr>
                                    <p:animClr clrSpc="hsl" dir="cw">
                                      <p:cBhvr>
                                        <p:cTn id="35" dur="500" fill="hold"/>
                                        <p:tgtEl>
                                          <p:spTgt spid="9"/>
                                        </p:tgtEl>
                                        <p:attrNameLst>
                                          <p:attrName>stroke.color</p:attrName>
                                        </p:attrNameLst>
                                      </p:cBhvr>
                                      <p:by>
                                        <p:hsl h="10842353" s="0" l="0"/>
                                      </p:by>
                                    </p:animClr>
                                    <p:set>
                                      <p:cBhvr>
                                        <p:cTn id="36" dur="500" fill="hold"/>
                                        <p:tgtEl>
                                          <p:spTgt spid="9"/>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3" presetClass="emph" presetSubtype="0" fill="hold" grpId="1" nodeType="clickEffect">
                                  <p:stCondLst>
                                    <p:cond delay="0"/>
                                  </p:stCondLst>
                                  <p:childTnLst>
                                    <p:animClr clrSpc="hsl" dir="cw">
                                      <p:cBhvr override="childStyle">
                                        <p:cTn id="40" dur="500" fill="hold"/>
                                        <p:tgtEl>
                                          <p:spTgt spid="10"/>
                                        </p:tgtEl>
                                        <p:attrNameLst>
                                          <p:attrName>style.color</p:attrName>
                                        </p:attrNameLst>
                                      </p:cBhvr>
                                      <p:by>
                                        <p:hsl h="10842353" s="0" l="0"/>
                                      </p:by>
                                    </p:animClr>
                                    <p:animClr clrSpc="hsl" dir="cw">
                                      <p:cBhvr>
                                        <p:cTn id="41" dur="500" fill="hold"/>
                                        <p:tgtEl>
                                          <p:spTgt spid="10"/>
                                        </p:tgtEl>
                                        <p:attrNameLst>
                                          <p:attrName>fillcolor</p:attrName>
                                        </p:attrNameLst>
                                      </p:cBhvr>
                                      <p:by>
                                        <p:hsl h="10842353" s="0" l="0"/>
                                      </p:by>
                                    </p:animClr>
                                    <p:animClr clrSpc="hsl" dir="cw">
                                      <p:cBhvr>
                                        <p:cTn id="42" dur="500" fill="hold"/>
                                        <p:tgtEl>
                                          <p:spTgt spid="10"/>
                                        </p:tgtEl>
                                        <p:attrNameLst>
                                          <p:attrName>stroke.color</p:attrName>
                                        </p:attrNameLst>
                                      </p:cBhvr>
                                      <p:by>
                                        <p:hsl h="10842353" s="0" l="0"/>
                                      </p:by>
                                    </p:animClr>
                                    <p:set>
                                      <p:cBhvr>
                                        <p:cTn id="43" dur="500" fill="hold"/>
                                        <p:tgtEl>
                                          <p:spTgt spid="10"/>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3" presetClass="emph" presetSubtype="0" fill="hold" grpId="1" nodeType="clickEffect">
                                  <p:stCondLst>
                                    <p:cond delay="0"/>
                                  </p:stCondLst>
                                  <p:childTnLst>
                                    <p:animClr clrSpc="hsl" dir="cw">
                                      <p:cBhvr override="childStyle">
                                        <p:cTn id="47" dur="500" fill="hold"/>
                                        <p:tgtEl>
                                          <p:spTgt spid="8"/>
                                        </p:tgtEl>
                                        <p:attrNameLst>
                                          <p:attrName>style.color</p:attrName>
                                        </p:attrNameLst>
                                      </p:cBhvr>
                                      <p:by>
                                        <p:hsl h="10842353" s="0" l="0"/>
                                      </p:by>
                                    </p:animClr>
                                    <p:animClr clrSpc="hsl" dir="cw">
                                      <p:cBhvr>
                                        <p:cTn id="48" dur="500" fill="hold"/>
                                        <p:tgtEl>
                                          <p:spTgt spid="8"/>
                                        </p:tgtEl>
                                        <p:attrNameLst>
                                          <p:attrName>fillcolor</p:attrName>
                                        </p:attrNameLst>
                                      </p:cBhvr>
                                      <p:by>
                                        <p:hsl h="10842353" s="0" l="0"/>
                                      </p:by>
                                    </p:animClr>
                                    <p:animClr clrSpc="hsl" dir="cw">
                                      <p:cBhvr>
                                        <p:cTn id="49" dur="500" fill="hold"/>
                                        <p:tgtEl>
                                          <p:spTgt spid="8"/>
                                        </p:tgtEl>
                                        <p:attrNameLst>
                                          <p:attrName>stroke.color</p:attrName>
                                        </p:attrNameLst>
                                      </p:cBhvr>
                                      <p:by>
                                        <p:hsl h="10842353" s="0" l="0"/>
                                      </p:by>
                                    </p:animClr>
                                    <p:set>
                                      <p:cBhvr>
                                        <p:cTn id="50" dur="500" fill="hold"/>
                                        <p:tgtEl>
                                          <p:spTgt spid="8"/>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26627"/>
                                        </p:tgtEl>
                                        <p:attrNameLst>
                                          <p:attrName>style.visibility</p:attrName>
                                        </p:attrNameLst>
                                      </p:cBhvr>
                                      <p:to>
                                        <p:strVal val="visible"/>
                                      </p:to>
                                    </p:set>
                                    <p:animEffect transition="in" filter="wipe(down)">
                                      <p:cBhvr>
                                        <p:cTn id="55" dur="580">
                                          <p:stCondLst>
                                            <p:cond delay="0"/>
                                          </p:stCondLst>
                                        </p:cTn>
                                        <p:tgtEl>
                                          <p:spTgt spid="26627"/>
                                        </p:tgtEl>
                                      </p:cBhvr>
                                    </p:animEffect>
                                    <p:anim calcmode="lin" valueType="num">
                                      <p:cBhvr>
                                        <p:cTn id="56" dur="1822" tmFilter="0,0; 0.14,0.36; 0.43,0.73; 0.71,0.91; 1.0,1.0">
                                          <p:stCondLst>
                                            <p:cond delay="0"/>
                                          </p:stCondLst>
                                        </p:cTn>
                                        <p:tgtEl>
                                          <p:spTgt spid="2662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662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662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662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6627"/>
                                        </p:tgtEl>
                                        <p:attrNameLst>
                                          <p:attrName>ppt_y</p:attrName>
                                        </p:attrNameLst>
                                      </p:cBhvr>
                                      <p:tavLst>
                                        <p:tav tm="0" fmla="#ppt_y-sin(pi*$)/81">
                                          <p:val>
                                            <p:fltVal val="0"/>
                                          </p:val>
                                        </p:tav>
                                        <p:tav tm="100000">
                                          <p:val>
                                            <p:fltVal val="1"/>
                                          </p:val>
                                        </p:tav>
                                      </p:tavLst>
                                    </p:anim>
                                    <p:animScale>
                                      <p:cBhvr>
                                        <p:cTn id="61" dur="26">
                                          <p:stCondLst>
                                            <p:cond delay="650"/>
                                          </p:stCondLst>
                                        </p:cTn>
                                        <p:tgtEl>
                                          <p:spTgt spid="26627"/>
                                        </p:tgtEl>
                                      </p:cBhvr>
                                      <p:to x="100000" y="60000"/>
                                    </p:animScale>
                                    <p:animScale>
                                      <p:cBhvr>
                                        <p:cTn id="62" dur="166" decel="50000">
                                          <p:stCondLst>
                                            <p:cond delay="676"/>
                                          </p:stCondLst>
                                        </p:cTn>
                                        <p:tgtEl>
                                          <p:spTgt spid="26627"/>
                                        </p:tgtEl>
                                      </p:cBhvr>
                                      <p:to x="100000" y="100000"/>
                                    </p:animScale>
                                    <p:animScale>
                                      <p:cBhvr>
                                        <p:cTn id="63" dur="26">
                                          <p:stCondLst>
                                            <p:cond delay="1312"/>
                                          </p:stCondLst>
                                        </p:cTn>
                                        <p:tgtEl>
                                          <p:spTgt spid="26627"/>
                                        </p:tgtEl>
                                      </p:cBhvr>
                                      <p:to x="100000" y="80000"/>
                                    </p:animScale>
                                    <p:animScale>
                                      <p:cBhvr>
                                        <p:cTn id="64" dur="166" decel="50000">
                                          <p:stCondLst>
                                            <p:cond delay="1338"/>
                                          </p:stCondLst>
                                        </p:cTn>
                                        <p:tgtEl>
                                          <p:spTgt spid="26627"/>
                                        </p:tgtEl>
                                      </p:cBhvr>
                                      <p:to x="100000" y="100000"/>
                                    </p:animScale>
                                    <p:animScale>
                                      <p:cBhvr>
                                        <p:cTn id="65" dur="26">
                                          <p:stCondLst>
                                            <p:cond delay="1642"/>
                                          </p:stCondLst>
                                        </p:cTn>
                                        <p:tgtEl>
                                          <p:spTgt spid="26627"/>
                                        </p:tgtEl>
                                      </p:cBhvr>
                                      <p:to x="100000" y="90000"/>
                                    </p:animScale>
                                    <p:animScale>
                                      <p:cBhvr>
                                        <p:cTn id="66" dur="166" decel="50000">
                                          <p:stCondLst>
                                            <p:cond delay="1668"/>
                                          </p:stCondLst>
                                        </p:cTn>
                                        <p:tgtEl>
                                          <p:spTgt spid="26627"/>
                                        </p:tgtEl>
                                      </p:cBhvr>
                                      <p:to x="100000" y="100000"/>
                                    </p:animScale>
                                    <p:animScale>
                                      <p:cBhvr>
                                        <p:cTn id="67" dur="26">
                                          <p:stCondLst>
                                            <p:cond delay="1808"/>
                                          </p:stCondLst>
                                        </p:cTn>
                                        <p:tgtEl>
                                          <p:spTgt spid="26627"/>
                                        </p:tgtEl>
                                      </p:cBhvr>
                                      <p:to x="100000" y="95000"/>
                                    </p:animScale>
                                    <p:animScale>
                                      <p:cBhvr>
                                        <p:cTn id="68" dur="166" decel="50000">
                                          <p:stCondLst>
                                            <p:cond delay="1834"/>
                                          </p:stCondLst>
                                        </p:cTn>
                                        <p:tgtEl>
                                          <p:spTgt spid="26627"/>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34"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from="(-#ppt_w/2)" to="(#ppt_x)" calcmode="lin" valueType="num">
                                      <p:cBhvr>
                                        <p:cTn id="73" dur="600" fill="hold">
                                          <p:stCondLst>
                                            <p:cond delay="0"/>
                                          </p:stCondLst>
                                        </p:cTn>
                                        <p:tgtEl>
                                          <p:spTgt spid="12"/>
                                        </p:tgtEl>
                                        <p:attrNameLst>
                                          <p:attrName>ppt_x</p:attrName>
                                        </p:attrNameLst>
                                      </p:cBhvr>
                                    </p:anim>
                                    <p:anim from="0" to="-1.0" calcmode="lin" valueType="num">
                                      <p:cBhvr>
                                        <p:cTn id="74" dur="200" decel="50000" autoRev="1" fill="hold">
                                          <p:stCondLst>
                                            <p:cond delay="600"/>
                                          </p:stCondLst>
                                        </p:cTn>
                                        <p:tgtEl>
                                          <p:spTgt spid="12"/>
                                        </p:tgtEl>
                                        <p:attrNameLst>
                                          <p:attrName>xshear</p:attrName>
                                        </p:attrNameLst>
                                      </p:cBhvr>
                                    </p:anim>
                                    <p:animScale>
                                      <p:cBhvr>
                                        <p:cTn id="75" dur="200" decel="100000" autoRev="1" fill="hold">
                                          <p:stCondLst>
                                            <p:cond delay="600"/>
                                          </p:stCondLst>
                                        </p:cTn>
                                        <p:tgtEl>
                                          <p:spTgt spid="12"/>
                                        </p:tgtEl>
                                      </p:cBhvr>
                                      <p:from x="100000" y="100000"/>
                                      <p:to x="80000" y="100000"/>
                                    </p:animScale>
                                    <p:anim by="(#ppt_h/3+#ppt_w*0.1)" calcmode="lin" valueType="num">
                                      <p:cBhvr additive="sum">
                                        <p:cTn id="76" dur="200" decel="100000" autoRev="1" fill="hold">
                                          <p:stCondLst>
                                            <p:cond delay="600"/>
                                          </p:stCondLst>
                                        </p:cTn>
                                        <p:tgtEl>
                                          <p:spTgt spid="1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P spid="8" grpId="0" animBg="1"/>
      <p:bldP spid="8" grpId="1" animBg="1"/>
      <p:bldP spid="9" grpId="0" animBg="1"/>
      <p:bldP spid="9" grpId="1" animBg="1"/>
      <p:bldP spid="10" grpId="0" animBg="1"/>
      <p:bldP spid="10" grpId="1" animBg="1"/>
      <p:bldP spid="11" grpId="0" animBg="1"/>
      <p:bldP spid="11" grpId="1" animBg="1"/>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5" name="Rectangle 2"/>
          <p:cNvSpPr>
            <a:spLocks noGrp="1" noChangeArrowheads="1"/>
          </p:cNvSpPr>
          <p:nvPr>
            <p:ph type="title"/>
          </p:nvPr>
        </p:nvSpPr>
        <p:spPr>
          <a:xfrm>
            <a:off x="152400" y="393700"/>
            <a:ext cx="8763000" cy="838200"/>
          </a:xfrm>
        </p:spPr>
        <p:txBody>
          <a:bodyPr>
            <a:normAutofit fontScale="90000"/>
          </a:bodyPr>
          <a:lstStyle/>
          <a:p>
            <a:r>
              <a:rPr lang="en-US" dirty="0" smtClean="0"/>
              <a:t>Per Carrier Power vs. Composite Power</a:t>
            </a:r>
          </a:p>
        </p:txBody>
      </p:sp>
      <p:graphicFrame>
        <p:nvGraphicFramePr>
          <p:cNvPr id="1119234" name="Object 2"/>
          <p:cNvGraphicFramePr>
            <a:graphicFrameLocks noChangeAspect="1"/>
          </p:cNvGraphicFramePr>
          <p:nvPr/>
        </p:nvGraphicFramePr>
        <p:xfrm>
          <a:off x="1809750" y="1503363"/>
          <a:ext cx="5524500" cy="3851275"/>
        </p:xfrm>
        <a:graphic>
          <a:graphicData uri="http://schemas.openxmlformats.org/presentationml/2006/ole">
            <mc:AlternateContent xmlns:mc="http://schemas.openxmlformats.org/markup-compatibility/2006">
              <mc:Choice xmlns:v="urn:schemas-microsoft-com:vml" Requires="v">
                <p:oleObj spid="_x0000_s1570820" name="Visio" r:id="rId4" imgW="5533287" imgH="3946568" progId="Visio.Drawing.11">
                  <p:embed/>
                </p:oleObj>
              </mc:Choice>
              <mc:Fallback>
                <p:oleObj name="Visio" r:id="rId4" imgW="5533287" imgH="3946568"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0" y="1503363"/>
                        <a:ext cx="5524500" cy="385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3" name="Rectangle 2"/>
          <p:cNvSpPr>
            <a:spLocks noGrp="1" noChangeArrowheads="1"/>
          </p:cNvSpPr>
          <p:nvPr>
            <p:ph type="title"/>
          </p:nvPr>
        </p:nvSpPr>
        <p:spPr>
          <a:xfrm>
            <a:off x="152400" y="393700"/>
            <a:ext cx="8610600" cy="838200"/>
          </a:xfrm>
        </p:spPr>
        <p:txBody>
          <a:bodyPr>
            <a:normAutofit fontScale="90000"/>
          </a:bodyPr>
          <a:lstStyle/>
          <a:p>
            <a:r>
              <a:rPr lang="en-US" dirty="0" smtClean="0"/>
              <a:t>Per Carrier Power vs. Composite Power</a:t>
            </a:r>
          </a:p>
        </p:txBody>
      </p:sp>
      <p:sp>
        <p:nvSpPr>
          <p:cNvPr id="1139714" name="Rectangle 3"/>
          <p:cNvSpPr>
            <a:spLocks noGrp="1" noChangeArrowheads="1"/>
          </p:cNvSpPr>
          <p:nvPr>
            <p:ph type="body" sz="half" idx="1"/>
          </p:nvPr>
        </p:nvSpPr>
        <p:spPr>
          <a:xfrm>
            <a:off x="609600" y="1557338"/>
            <a:ext cx="7543800" cy="4843462"/>
          </a:xfrm>
        </p:spPr>
        <p:txBody>
          <a:bodyPr/>
          <a:lstStyle/>
          <a:p>
            <a:pPr marL="0" indent="0"/>
            <a:r>
              <a:rPr lang="en-US" sz="2000" smtClean="0"/>
              <a:t>As you add more </a:t>
            </a:r>
            <a:r>
              <a:rPr lang="en-US" sz="2000" b="1" smtClean="0"/>
              <a:t>carriers</a:t>
            </a:r>
            <a:r>
              <a:rPr lang="en-US" sz="2000" smtClean="0"/>
              <a:t> to the return path the </a:t>
            </a:r>
            <a:r>
              <a:rPr lang="en-US" sz="2000" b="1" smtClean="0"/>
              <a:t>composite power</a:t>
            </a:r>
            <a:r>
              <a:rPr lang="en-US" sz="2000" smtClean="0"/>
              <a:t> to the laser increases.</a:t>
            </a:r>
          </a:p>
          <a:p>
            <a:pPr marL="0" indent="0"/>
            <a:r>
              <a:rPr lang="en-US" sz="2000" smtClean="0"/>
              <a:t>To maintain a specific amount of </a:t>
            </a:r>
            <a:r>
              <a:rPr lang="en-US" sz="2000" b="1" smtClean="0"/>
              <a:t>composite power</a:t>
            </a:r>
            <a:r>
              <a:rPr lang="en-US" sz="2000" smtClean="0"/>
              <a:t> into the transmitter the </a:t>
            </a:r>
            <a:r>
              <a:rPr lang="en-US" sz="2000" b="1" smtClean="0"/>
              <a:t>per-carrier power</a:t>
            </a:r>
            <a:r>
              <a:rPr lang="en-US" sz="2000" smtClean="0"/>
              <a:t> must be reduced.</a:t>
            </a:r>
          </a:p>
          <a:p>
            <a:pPr marL="0" indent="0"/>
            <a:r>
              <a:rPr lang="en-US" sz="2000" smtClean="0"/>
              <a:t>When </a:t>
            </a:r>
            <a:r>
              <a:rPr lang="en-US" sz="2000" b="1" smtClean="0"/>
              <a:t>channel bandwidth</a:t>
            </a:r>
            <a:r>
              <a:rPr lang="en-US" sz="2000" smtClean="0"/>
              <a:t> is changed, the channel’s power changes.</a:t>
            </a:r>
          </a:p>
          <a:p>
            <a:pPr marL="457200" lvl="1" indent="117475"/>
            <a:r>
              <a:rPr lang="en-US" sz="1800" smtClean="0"/>
              <a:t>For instance, if a 3.2 MHz-wide signal is changed to 6.4 MHz bandwidth, the channel has 3 dB more power even though the “haystack” appears to be the same height on a spectrum analyzer!</a:t>
            </a:r>
          </a:p>
          <a:p>
            <a:pPr marL="0" indent="0"/>
            <a:endParaRPr lang="en-US" sz="200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9" name="Rectangle 2"/>
          <p:cNvSpPr>
            <a:spLocks noGrp="1" noChangeArrowheads="1"/>
          </p:cNvSpPr>
          <p:nvPr>
            <p:ph type="title"/>
          </p:nvPr>
        </p:nvSpPr>
        <p:spPr>
          <a:xfrm>
            <a:off x="-76200" y="393700"/>
            <a:ext cx="9296400" cy="838200"/>
          </a:xfrm>
        </p:spPr>
        <p:txBody>
          <a:bodyPr>
            <a:normAutofit fontScale="90000"/>
          </a:bodyPr>
          <a:lstStyle/>
          <a:p>
            <a:r>
              <a:rPr lang="en-US" dirty="0" smtClean="0"/>
              <a:t>Changing Modulation Type – Wider Channel</a:t>
            </a:r>
          </a:p>
        </p:txBody>
      </p:sp>
      <p:graphicFrame>
        <p:nvGraphicFramePr>
          <p:cNvPr id="1120258" name="Object 2"/>
          <p:cNvGraphicFramePr>
            <a:graphicFrameLocks noChangeAspect="1"/>
          </p:cNvGraphicFramePr>
          <p:nvPr/>
        </p:nvGraphicFramePr>
        <p:xfrm>
          <a:off x="1809750" y="1600200"/>
          <a:ext cx="5524500" cy="3794125"/>
        </p:xfrm>
        <a:graphic>
          <a:graphicData uri="http://schemas.openxmlformats.org/presentationml/2006/ole">
            <mc:AlternateContent xmlns:mc="http://schemas.openxmlformats.org/markup-compatibility/2006">
              <mc:Choice xmlns:v="urn:schemas-microsoft-com:vml" Requires="v">
                <p:oleObj spid="_x0000_s1571844" name="Visio" r:id="rId4" imgW="5533287" imgH="3889906" progId="Visio.Drawing.11">
                  <p:embed/>
                </p:oleObj>
              </mc:Choice>
              <mc:Fallback>
                <p:oleObj name="Visio" r:id="rId4" imgW="5533287" imgH="3889906"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0" y="1600200"/>
                        <a:ext cx="5524500" cy="379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20261" name="Text Box 5"/>
          <p:cNvSpPr txBox="1">
            <a:spLocks noChangeArrowheads="1"/>
          </p:cNvSpPr>
          <p:nvPr/>
        </p:nvSpPr>
        <p:spPr bwMode="auto">
          <a:xfrm>
            <a:off x="669925" y="6183313"/>
            <a:ext cx="5329238" cy="304800"/>
          </a:xfrm>
          <a:prstGeom prst="rect">
            <a:avLst/>
          </a:prstGeom>
          <a:noFill/>
          <a:ln w="9525">
            <a:noFill/>
            <a:miter lim="800000"/>
            <a:headEnd/>
            <a:tailEnd/>
          </a:ln>
          <a:effectLst/>
        </p:spPr>
        <p:txBody>
          <a:bodyPr wrap="none">
            <a:spAutoFit/>
          </a:bodyPr>
          <a:lstStyle/>
          <a:p>
            <a:r>
              <a:rPr lang="en-US" sz="1400"/>
              <a:t>Note: This example assumes test equipment set to 300 kHz RBW</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09" name="Rectangle 2"/>
          <p:cNvSpPr>
            <a:spLocks noGrp="1" noChangeArrowheads="1"/>
          </p:cNvSpPr>
          <p:nvPr>
            <p:ph type="title"/>
          </p:nvPr>
        </p:nvSpPr>
        <p:spPr/>
        <p:txBody>
          <a:bodyPr/>
          <a:lstStyle/>
          <a:p>
            <a:r>
              <a:rPr lang="en-US" smtClean="0"/>
              <a:t>But the Levels Look Different</a:t>
            </a:r>
          </a:p>
        </p:txBody>
      </p:sp>
      <p:sp>
        <p:nvSpPr>
          <p:cNvPr id="1143810" name="Text Placeholder 3"/>
          <p:cNvSpPr>
            <a:spLocks noGrp="1"/>
          </p:cNvSpPr>
          <p:nvPr>
            <p:ph type="body" sz="half" idx="1"/>
          </p:nvPr>
        </p:nvSpPr>
        <p:spPr>
          <a:xfrm>
            <a:off x="609600" y="1557337"/>
            <a:ext cx="7848600" cy="1490663"/>
          </a:xfrm>
        </p:spPr>
        <p:txBody>
          <a:bodyPr>
            <a:normAutofit lnSpcReduction="10000"/>
          </a:bodyPr>
          <a:lstStyle/>
          <a:p>
            <a:r>
              <a:rPr lang="en-US" sz="2100" dirty="0" smtClean="0"/>
              <a:t>This is why we cannot use the </a:t>
            </a:r>
            <a:r>
              <a:rPr lang="en-US" sz="2100" dirty="0" err="1" smtClean="0"/>
              <a:t>eMTA</a:t>
            </a:r>
            <a:r>
              <a:rPr lang="en-US" sz="2100" dirty="0" smtClean="0"/>
              <a:t> to check levels</a:t>
            </a:r>
          </a:p>
          <a:p>
            <a:r>
              <a:rPr lang="en-US" sz="2100" dirty="0" smtClean="0"/>
              <a:t>Your meter will read out low! Apparent amplitude will depend upon the instrument’s resolution bandwidth (IF bandwidth).</a:t>
            </a:r>
          </a:p>
          <a:p>
            <a:r>
              <a:rPr lang="en-US" sz="2100" dirty="0" smtClean="0"/>
              <a:t>Must use the Telemetry for SETUP!</a:t>
            </a:r>
          </a:p>
        </p:txBody>
      </p:sp>
      <p:pic>
        <p:nvPicPr>
          <p:cNvPr id="1143811" name="Picture 1"/>
          <p:cNvPicPr>
            <a:picLocks noChangeAspect="1" noChangeArrowheads="1"/>
          </p:cNvPicPr>
          <p:nvPr/>
        </p:nvPicPr>
        <p:blipFill>
          <a:blip r:embed="rId3" cstate="print"/>
          <a:srcRect/>
          <a:stretch>
            <a:fillRect/>
          </a:stretch>
        </p:blipFill>
        <p:spPr bwMode="auto">
          <a:xfrm>
            <a:off x="838200" y="3276600"/>
            <a:ext cx="7391400" cy="289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7" name="Rectangle 2"/>
          <p:cNvSpPr>
            <a:spLocks noGrp="1" noChangeArrowheads="1"/>
          </p:cNvSpPr>
          <p:nvPr>
            <p:ph type="title"/>
          </p:nvPr>
        </p:nvSpPr>
        <p:spPr>
          <a:xfrm>
            <a:off x="609600" y="469900"/>
            <a:ext cx="8145463" cy="838200"/>
          </a:xfrm>
        </p:spPr>
        <p:txBody>
          <a:bodyPr>
            <a:normAutofit fontScale="90000"/>
          </a:bodyPr>
          <a:lstStyle/>
          <a:p>
            <a:r>
              <a:rPr lang="en-US" smtClean="0"/>
              <a:t>Different Modulation Techniques Require Different SNR (MER)</a:t>
            </a:r>
          </a:p>
        </p:txBody>
      </p:sp>
      <p:sp>
        <p:nvSpPr>
          <p:cNvPr id="1145858" name="Rectangle 3"/>
          <p:cNvSpPr>
            <a:spLocks noGrp="1" noChangeArrowheads="1"/>
          </p:cNvSpPr>
          <p:nvPr>
            <p:ph sz="quarter" idx="1"/>
          </p:nvPr>
        </p:nvSpPr>
        <p:spPr>
          <a:xfrm>
            <a:off x="304800" y="1981200"/>
            <a:ext cx="3894138" cy="3571875"/>
          </a:xfrm>
        </p:spPr>
        <p:txBody>
          <a:bodyPr>
            <a:normAutofit fontScale="92500" lnSpcReduction="20000"/>
          </a:bodyPr>
          <a:lstStyle/>
          <a:p>
            <a:r>
              <a:rPr lang="en-US" sz="2000" dirty="0" smtClean="0"/>
              <a:t>HSD</a:t>
            </a:r>
          </a:p>
          <a:p>
            <a:pPr marL="457200" lvl="1" indent="117475"/>
            <a:r>
              <a:rPr lang="en-US" sz="1800" dirty="0" smtClean="0"/>
              <a:t>16-QAM / 64-QAM (and beyond)</a:t>
            </a:r>
          </a:p>
          <a:p>
            <a:r>
              <a:rPr lang="en-US" sz="2000" dirty="0" smtClean="0"/>
              <a:t>STB (VOD)</a:t>
            </a:r>
          </a:p>
          <a:p>
            <a:pPr marL="457200" lvl="1" indent="117475"/>
            <a:r>
              <a:rPr lang="en-US" sz="1800" dirty="0" smtClean="0"/>
              <a:t>QPSK</a:t>
            </a:r>
          </a:p>
          <a:p>
            <a:r>
              <a:rPr lang="en-US" sz="2000" dirty="0" smtClean="0"/>
              <a:t>Telemetry</a:t>
            </a:r>
          </a:p>
          <a:p>
            <a:pPr marL="457200" lvl="1" indent="117475"/>
            <a:r>
              <a:rPr lang="en-US" sz="1800" dirty="0" smtClean="0"/>
              <a:t>FSK</a:t>
            </a:r>
          </a:p>
          <a:p>
            <a:r>
              <a:rPr lang="en-US" sz="2000" dirty="0" smtClean="0"/>
              <a:t>Business Services</a:t>
            </a:r>
          </a:p>
          <a:p>
            <a:pPr marL="457200" lvl="1" indent="117475"/>
            <a:r>
              <a:rPr lang="en-US" sz="1800" dirty="0" smtClean="0"/>
              <a:t>QPSK to 16-QAM</a:t>
            </a:r>
          </a:p>
          <a:p>
            <a:endParaRPr lang="en-US" sz="2000" dirty="0" smtClean="0"/>
          </a:p>
        </p:txBody>
      </p:sp>
      <p:sp>
        <p:nvSpPr>
          <p:cNvPr id="1145859" name="Rectangle 4"/>
          <p:cNvSpPr>
            <a:spLocks noGrp="1" noChangeArrowheads="1"/>
          </p:cNvSpPr>
          <p:nvPr>
            <p:ph sz="quarter" idx="2"/>
          </p:nvPr>
        </p:nvSpPr>
        <p:spPr>
          <a:xfrm>
            <a:off x="4281487" y="1990725"/>
            <a:ext cx="4786313" cy="3800475"/>
          </a:xfrm>
        </p:spPr>
        <p:txBody>
          <a:bodyPr>
            <a:normAutofit fontScale="92500" lnSpcReduction="20000"/>
          </a:bodyPr>
          <a:lstStyle/>
          <a:p>
            <a:r>
              <a:rPr lang="en-US" sz="2000" dirty="0" smtClean="0"/>
              <a:t>Modulation Type Required CNR</a:t>
            </a:r>
          </a:p>
          <a:p>
            <a:pPr marL="457200" lvl="1" indent="117475"/>
            <a:r>
              <a:rPr lang="en-US" sz="1800" dirty="0" smtClean="0"/>
              <a:t>Required CNR for various modulation schemes to achieve 1.0E-8 (1x10</a:t>
            </a:r>
            <a:r>
              <a:rPr lang="en-US" sz="1800" baseline="30000" dirty="0" smtClean="0"/>
              <a:t>-8</a:t>
            </a:r>
            <a:r>
              <a:rPr lang="en-US" sz="1800" dirty="0" smtClean="0"/>
              <a:t>) BER</a:t>
            </a:r>
          </a:p>
          <a:p>
            <a:pPr lvl="2"/>
            <a:r>
              <a:rPr lang="en-US" sz="1600" dirty="0" smtClean="0"/>
              <a:t>BPSK: 12 dB</a:t>
            </a:r>
          </a:p>
          <a:p>
            <a:pPr lvl="2"/>
            <a:r>
              <a:rPr lang="en-US" sz="1600" dirty="0" smtClean="0"/>
              <a:t>QPSK: 15 dB</a:t>
            </a:r>
          </a:p>
          <a:p>
            <a:pPr lvl="2"/>
            <a:r>
              <a:rPr lang="en-US" sz="1600" dirty="0" smtClean="0"/>
              <a:t>16-QAM: 22 dB</a:t>
            </a:r>
          </a:p>
          <a:p>
            <a:pPr lvl="2"/>
            <a:r>
              <a:rPr lang="en-US" sz="1600" dirty="0" smtClean="0"/>
              <a:t>64-QAM: 28 dB</a:t>
            </a:r>
          </a:p>
          <a:p>
            <a:pPr lvl="2"/>
            <a:r>
              <a:rPr lang="en-US" sz="1600" dirty="0" smtClean="0"/>
              <a:t>256-QAM: 32 dB</a:t>
            </a:r>
          </a:p>
          <a:p>
            <a:r>
              <a:rPr lang="en-US" sz="2000" dirty="0" smtClean="0"/>
              <a:t>Multiple services on the return path with different types of modulation schemes will require allocation of bandwidth and amplitudes.</a:t>
            </a:r>
          </a:p>
          <a:p>
            <a:pPr marL="457200" lvl="1" indent="117475"/>
            <a:r>
              <a:rPr lang="en-US" sz="1800" dirty="0" smtClean="0"/>
              <a:t>Can be engineered.</a:t>
            </a:r>
          </a:p>
          <a:p>
            <a:pPr marL="457200" lvl="1" indent="117475"/>
            <a:r>
              <a:rPr lang="en-US" sz="1800" dirty="0" smtClean="0"/>
              <a:t>Requires differential padding in </a:t>
            </a:r>
            <a:r>
              <a:rPr lang="en-US" sz="1800" dirty="0" err="1" smtClean="0"/>
              <a:t>Headend</a:t>
            </a:r>
            <a:endParaRPr lang="en-US" sz="1800" dirty="0" smtClean="0"/>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8153400" cy="990600"/>
          </a:xfrm>
        </p:spPr>
        <p:txBody>
          <a:bodyPr/>
          <a:lstStyle/>
          <a:p>
            <a:pPr algn="ctr"/>
            <a:r>
              <a:rPr lang="en-US" dirty="0" smtClean="0"/>
              <a:t>BER </a:t>
            </a:r>
            <a:r>
              <a:rPr lang="en-US" dirty="0" err="1" smtClean="0"/>
              <a:t>vs</a:t>
            </a:r>
            <a:r>
              <a:rPr lang="en-US" dirty="0" smtClean="0"/>
              <a:t> NPR</a:t>
            </a:r>
            <a:endParaRPr lang="en-US" dirty="0"/>
          </a:p>
        </p:txBody>
      </p:sp>
      <p:graphicFrame>
        <p:nvGraphicFramePr>
          <p:cNvPr id="7" name="Content Placeholder 6"/>
          <p:cNvGraphicFramePr>
            <a:graphicFrameLocks noGrp="1"/>
          </p:cNvGraphicFramePr>
          <p:nvPr>
            <p:ph sz="quarter" idx="1"/>
          </p:nvPr>
        </p:nvGraphicFramePr>
        <p:xfrm>
          <a:off x="228600" y="1520825"/>
          <a:ext cx="8686800" cy="48037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5" name="Title 1"/>
          <p:cNvSpPr>
            <a:spLocks noGrp="1"/>
          </p:cNvSpPr>
          <p:nvPr>
            <p:ph type="title"/>
          </p:nvPr>
        </p:nvSpPr>
        <p:spPr>
          <a:xfrm>
            <a:off x="228600" y="304800"/>
            <a:ext cx="7696200" cy="838200"/>
          </a:xfrm>
        </p:spPr>
        <p:txBody>
          <a:bodyPr>
            <a:normAutofit fontScale="90000"/>
          </a:bodyPr>
          <a:lstStyle/>
          <a:p>
            <a:r>
              <a:rPr lang="en-US" dirty="0" smtClean="0"/>
              <a:t>Why do we care about the drive level to the return transmitter?</a:t>
            </a:r>
          </a:p>
        </p:txBody>
      </p:sp>
      <p:sp>
        <p:nvSpPr>
          <p:cNvPr id="1147906" name="Text Placeholder 2"/>
          <p:cNvSpPr>
            <a:spLocks noGrp="1"/>
          </p:cNvSpPr>
          <p:nvPr>
            <p:ph type="body" sz="half" idx="1"/>
          </p:nvPr>
        </p:nvSpPr>
        <p:spPr>
          <a:xfrm>
            <a:off x="609600" y="1557338"/>
            <a:ext cx="6324600" cy="4843462"/>
          </a:xfrm>
        </p:spPr>
        <p:txBody>
          <a:bodyPr>
            <a:normAutofit lnSpcReduction="10000"/>
          </a:bodyPr>
          <a:lstStyle/>
          <a:p>
            <a:r>
              <a:rPr lang="en-US" dirty="0" smtClean="0"/>
              <a:t>The laser performance is determined by the composite energy of all the carriers, AND CRAP in the return path.</a:t>
            </a:r>
          </a:p>
          <a:p>
            <a:r>
              <a:rPr lang="en-US" dirty="0" smtClean="0"/>
              <a:t>What is return path CRAP?</a:t>
            </a:r>
          </a:p>
          <a:p>
            <a:r>
              <a:rPr lang="en-US" dirty="0" smtClean="0"/>
              <a:t>Can it make a difference in return path performance?</a:t>
            </a:r>
          </a:p>
          <a:p>
            <a:r>
              <a:rPr lang="en-US" dirty="0" smtClean="0"/>
              <a:t>How does it effect system performance?</a:t>
            </a:r>
          </a:p>
          <a:p>
            <a:r>
              <a:rPr lang="en-US" dirty="0" smtClean="0"/>
              <a:t>How can you increase your Carrier-to-Crap Ratio (CTC)?</a:t>
            </a:r>
          </a:p>
          <a:p>
            <a:endParaRPr lang="en-US" dirty="0" smtClean="0"/>
          </a:p>
        </p:txBody>
      </p:sp>
      <p:pic>
        <p:nvPicPr>
          <p:cNvPr id="1147907" name="Content Placeholder 4" descr="MCj03797350000[1]"/>
          <p:cNvPicPr>
            <a:picLocks noGrp="1" noChangeAspect="1" noChangeArrowheads="1"/>
          </p:cNvPicPr>
          <p:nvPr>
            <p:ph sz="half" idx="2"/>
          </p:nvPr>
        </p:nvPicPr>
        <p:blipFill>
          <a:blip r:embed="rId3" cstate="print"/>
          <a:srcRect/>
          <a:stretch>
            <a:fillRect/>
          </a:stretch>
        </p:blipFill>
        <p:spPr>
          <a:xfrm>
            <a:off x="7072312" y="3987800"/>
            <a:ext cx="1843088" cy="1879600"/>
          </a:xfr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5" name="Rectangle 4"/>
          <p:cNvSpPr>
            <a:spLocks noGrp="1" noChangeArrowheads="1"/>
          </p:cNvSpPr>
          <p:nvPr>
            <p:ph type="title"/>
          </p:nvPr>
        </p:nvSpPr>
        <p:spPr/>
        <p:txBody>
          <a:bodyPr/>
          <a:lstStyle/>
          <a:p>
            <a:r>
              <a:rPr lang="en-US" smtClean="0"/>
              <a:t>Energy in the Return Path</a:t>
            </a:r>
          </a:p>
        </p:txBody>
      </p:sp>
      <p:sp>
        <p:nvSpPr>
          <p:cNvPr id="1149956" name="Rectangle 5"/>
          <p:cNvSpPr>
            <a:spLocks noGrp="1" noChangeArrowheads="1"/>
          </p:cNvSpPr>
          <p:nvPr>
            <p:ph type="body" sz="half" idx="1"/>
          </p:nvPr>
        </p:nvSpPr>
        <p:spPr>
          <a:xfrm>
            <a:off x="352425" y="1565275"/>
            <a:ext cx="8415338" cy="2549525"/>
          </a:xfrm>
        </p:spPr>
        <p:txBody>
          <a:bodyPr/>
          <a:lstStyle/>
          <a:p>
            <a:pPr marL="0" indent="0">
              <a:lnSpc>
                <a:spcPct val="80000"/>
              </a:lnSpc>
            </a:pPr>
            <a:r>
              <a:rPr lang="en-US" sz="1800" dirty="0" smtClean="0"/>
              <a:t>What does your return path look like?</a:t>
            </a:r>
          </a:p>
          <a:p>
            <a:pPr marL="0" indent="0">
              <a:lnSpc>
                <a:spcPct val="80000"/>
              </a:lnSpc>
            </a:pPr>
            <a:r>
              <a:rPr lang="en-US" sz="1800" dirty="0" smtClean="0"/>
              <a:t>The return laser ‘sees’ all the energy in the return path.</a:t>
            </a:r>
          </a:p>
          <a:p>
            <a:pPr marL="571500" lvl="1" indent="3175">
              <a:lnSpc>
                <a:spcPct val="80000"/>
              </a:lnSpc>
            </a:pPr>
            <a:r>
              <a:rPr lang="en-US" sz="1600" dirty="0" smtClean="0"/>
              <a:t>The energy is the sum of all the </a:t>
            </a:r>
            <a:r>
              <a:rPr lang="en-US" sz="1600" dirty="0" err="1" smtClean="0"/>
              <a:t>RF</a:t>
            </a:r>
            <a:r>
              <a:rPr lang="en-US" sz="1600" dirty="0" smtClean="0"/>
              <a:t> power of the carriers, noise, ingress, etc., in the spectrum from about 1 MHz to 42 MHz</a:t>
            </a:r>
          </a:p>
          <a:p>
            <a:pPr marL="571500" lvl="1" indent="3175">
              <a:lnSpc>
                <a:spcPct val="80000"/>
              </a:lnSpc>
            </a:pPr>
            <a:r>
              <a:rPr lang="en-US" sz="1600" dirty="0" smtClean="0"/>
              <a:t>The more </a:t>
            </a:r>
            <a:r>
              <a:rPr lang="en-US" sz="1600" dirty="0" err="1" smtClean="0"/>
              <a:t>RF</a:t>
            </a:r>
            <a:r>
              <a:rPr lang="en-US" sz="1600" dirty="0" smtClean="0"/>
              <a:t> power that is put into the laser the closer you are to clipping the laser.</a:t>
            </a:r>
          </a:p>
          <a:p>
            <a:pPr marL="571500" lvl="1" indent="3175">
              <a:lnSpc>
                <a:spcPct val="80000"/>
              </a:lnSpc>
            </a:pPr>
            <a:r>
              <a:rPr lang="en-US" sz="1600" dirty="0" smtClean="0"/>
              <a:t>A clean return path allows you to operate your system more effectively.</a:t>
            </a:r>
          </a:p>
          <a:p>
            <a:pPr marL="571500" lvl="1" indent="3175">
              <a:lnSpc>
                <a:spcPct val="80000"/>
              </a:lnSpc>
            </a:pPr>
            <a:r>
              <a:rPr lang="en-US" sz="1600" dirty="0" smtClean="0"/>
              <a:t>The type of return laser you use has an associated window of operation</a:t>
            </a:r>
          </a:p>
        </p:txBody>
      </p:sp>
      <p:pic>
        <p:nvPicPr>
          <p:cNvPr id="1149953" name="Picture 2" descr="tc119 overnight 11 12 04"/>
          <p:cNvPicPr>
            <a:picLocks noGrp="1" noChangeAspect="1" noChangeArrowheads="1"/>
          </p:cNvPicPr>
          <p:nvPr>
            <p:ph sz="half" idx="2"/>
          </p:nvPr>
        </p:nvPicPr>
        <p:blipFill>
          <a:blip r:embed="rId3" cstate="print"/>
          <a:srcRect/>
          <a:stretch>
            <a:fillRect/>
          </a:stretch>
        </p:blipFill>
        <p:spPr>
          <a:xfrm>
            <a:off x="238125" y="4075113"/>
            <a:ext cx="4695825" cy="2393950"/>
          </a:xfrm>
        </p:spPr>
      </p:pic>
      <p:pic>
        <p:nvPicPr>
          <p:cNvPr id="1149954" name="Picture 3" descr="tc119 instant 11 12 04"/>
          <p:cNvPicPr>
            <a:picLocks noChangeAspect="1" noChangeArrowheads="1"/>
          </p:cNvPicPr>
          <p:nvPr/>
        </p:nvPicPr>
        <p:blipFill>
          <a:blip r:embed="rId4" cstate="print"/>
          <a:srcRect/>
          <a:stretch>
            <a:fillRect/>
          </a:stretch>
        </p:blipFill>
        <p:spPr bwMode="auto">
          <a:xfrm>
            <a:off x="4459288" y="4073525"/>
            <a:ext cx="4684712" cy="238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1" name="Rectangle 2"/>
          <p:cNvSpPr>
            <a:spLocks noGrp="1" noChangeArrowheads="1"/>
          </p:cNvSpPr>
          <p:nvPr>
            <p:ph type="title"/>
          </p:nvPr>
        </p:nvSpPr>
        <p:spPr/>
        <p:txBody>
          <a:bodyPr/>
          <a:lstStyle/>
          <a:p>
            <a:r>
              <a:rPr lang="en-US" smtClean="0"/>
              <a:t>Ingress Changes over Time</a:t>
            </a:r>
          </a:p>
        </p:txBody>
      </p:sp>
      <p:pic>
        <p:nvPicPr>
          <p:cNvPr id="1152002" name="Picture 3" descr="tc114 3pm to 7am 11 17 04"/>
          <p:cNvPicPr>
            <a:picLocks noChangeAspect="1" noChangeArrowheads="1"/>
          </p:cNvPicPr>
          <p:nvPr/>
        </p:nvPicPr>
        <p:blipFill>
          <a:blip r:embed="rId3" cstate="print"/>
          <a:srcRect/>
          <a:stretch>
            <a:fillRect/>
          </a:stretch>
        </p:blipFill>
        <p:spPr bwMode="auto">
          <a:xfrm>
            <a:off x="3694113" y="4044950"/>
            <a:ext cx="4972050" cy="2533650"/>
          </a:xfrm>
          <a:prstGeom prst="rect">
            <a:avLst/>
          </a:prstGeom>
          <a:noFill/>
          <a:ln w="9525">
            <a:noFill/>
            <a:miter lim="800000"/>
            <a:headEnd/>
            <a:tailEnd/>
          </a:ln>
        </p:spPr>
      </p:pic>
      <p:pic>
        <p:nvPicPr>
          <p:cNvPr id="1152003" name="Picture 4" descr="tc114 an instant 11 17 04"/>
          <p:cNvPicPr>
            <a:picLocks noChangeAspect="1" noChangeArrowheads="1"/>
          </p:cNvPicPr>
          <p:nvPr/>
        </p:nvPicPr>
        <p:blipFill>
          <a:blip r:embed="rId4" cstate="print"/>
          <a:srcRect/>
          <a:stretch>
            <a:fillRect/>
          </a:stretch>
        </p:blipFill>
        <p:spPr bwMode="auto">
          <a:xfrm>
            <a:off x="222250" y="1357313"/>
            <a:ext cx="4972050" cy="2533650"/>
          </a:xfrm>
          <a:prstGeom prst="rect">
            <a:avLst/>
          </a:prstGeom>
          <a:noFill/>
          <a:ln w="9525">
            <a:noFill/>
            <a:miter lim="800000"/>
            <a:headEnd/>
            <a:tailEnd/>
          </a:ln>
        </p:spPr>
      </p:pic>
      <p:sp>
        <p:nvSpPr>
          <p:cNvPr id="1837061" name="Text Box 5"/>
          <p:cNvSpPr txBox="1">
            <a:spLocks noChangeArrowheads="1"/>
          </p:cNvSpPr>
          <p:nvPr/>
        </p:nvSpPr>
        <p:spPr bwMode="auto">
          <a:xfrm>
            <a:off x="1984375" y="2719388"/>
            <a:ext cx="2357438" cy="714375"/>
          </a:xfrm>
          <a:prstGeom prst="rect">
            <a:avLst/>
          </a:prstGeom>
          <a:noFill/>
          <a:ln w="9525" algn="ctr">
            <a:noFill/>
            <a:miter lim="800000"/>
            <a:headEnd/>
            <a:tailEnd/>
          </a:ln>
          <a:effectLst/>
        </p:spPr>
        <p:txBody>
          <a:bodyPr wrap="none" anchor="b">
            <a:spAutoFit/>
          </a:bodyPr>
          <a:lstStyle/>
          <a:p>
            <a:pPr algn="ctr" eaLnBrk="0" hangingPunct="0">
              <a:lnSpc>
                <a:spcPct val="90000"/>
              </a:lnSpc>
              <a:defRPr/>
            </a:pPr>
            <a:r>
              <a:rPr lang="en-US" sz="2800">
                <a:latin typeface="Arial" charset="0"/>
              </a:rPr>
              <a:t>Node x Instant</a:t>
            </a:r>
          </a:p>
          <a:p>
            <a:pPr algn="ctr" eaLnBrk="0" hangingPunct="0">
              <a:lnSpc>
                <a:spcPct val="90000"/>
              </a:lnSpc>
              <a:defRPr/>
            </a:pPr>
            <a:r>
              <a:rPr lang="en-US" sz="2000" i="1">
                <a:effectLst>
                  <a:outerShdw blurRad="38100" dist="38100" dir="2700000" algn="tl">
                    <a:srgbClr val="C0C0C0"/>
                  </a:outerShdw>
                </a:effectLst>
                <a:latin typeface="Arial" charset="0"/>
              </a:rPr>
              <a:t>Looks Pretty Good</a:t>
            </a:r>
          </a:p>
        </p:txBody>
      </p:sp>
      <p:sp>
        <p:nvSpPr>
          <p:cNvPr id="1152005" name="AutoShape 7"/>
          <p:cNvSpPr>
            <a:spLocks noChangeArrowheads="1"/>
          </p:cNvSpPr>
          <p:nvPr/>
        </p:nvSpPr>
        <p:spPr bwMode="auto">
          <a:xfrm rot="5400000">
            <a:off x="4526756" y="2110582"/>
            <a:ext cx="2084387" cy="2159000"/>
          </a:xfrm>
          <a:custGeom>
            <a:avLst/>
            <a:gdLst>
              <a:gd name="T0" fmla="*/ 1199198 w 21600"/>
              <a:gd name="T1" fmla="*/ 0 h 21600"/>
              <a:gd name="T2" fmla="*/ 1199198 w 21600"/>
              <a:gd name="T3" fmla="*/ 1215237 h 21600"/>
              <a:gd name="T4" fmla="*/ 176015 w 21600"/>
              <a:gd name="T5" fmla="*/ 2159000 h 21600"/>
              <a:gd name="T6" fmla="*/ 2084387 w 21600"/>
              <a:gd name="T7" fmla="*/ 607619 h 21600"/>
              <a:gd name="T8" fmla="*/ 17694720 60000 65536"/>
              <a:gd name="T9" fmla="*/ 5898240 60000 65536"/>
              <a:gd name="T10" fmla="*/ 5898240 60000 65536"/>
              <a:gd name="T11" fmla="*/ 0 60000 65536"/>
              <a:gd name="T12" fmla="*/ 12427 w 21600"/>
              <a:gd name="T13" fmla="*/ 4295 h 21600"/>
              <a:gd name="T14" fmla="*/ 18908 w 21600"/>
              <a:gd name="T15" fmla="*/ 7863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295"/>
                </a:lnTo>
                <a:cubicBezTo>
                  <a:pt x="5564" y="4295"/>
                  <a:pt x="0" y="7815"/>
                  <a:pt x="0" y="12158"/>
                </a:cubicBezTo>
                <a:lnTo>
                  <a:pt x="0" y="21600"/>
                </a:lnTo>
                <a:lnTo>
                  <a:pt x="3647" y="21600"/>
                </a:lnTo>
                <a:lnTo>
                  <a:pt x="3647" y="12158"/>
                </a:lnTo>
                <a:cubicBezTo>
                  <a:pt x="3647" y="9786"/>
                  <a:pt x="7578" y="7863"/>
                  <a:pt x="12427" y="7863"/>
                </a:cubicBezTo>
                <a:lnTo>
                  <a:pt x="12427" y="12158"/>
                </a:lnTo>
                <a:close/>
              </a:path>
            </a:pathLst>
          </a:custGeom>
          <a:solidFill>
            <a:schemeClr val="accent1"/>
          </a:solidFill>
          <a:ln w="9525" algn="ctr">
            <a:solidFill>
              <a:schemeClr val="tx1"/>
            </a:solidFill>
            <a:miter lim="800000"/>
            <a:headEnd/>
            <a:tailEnd/>
          </a:ln>
        </p:spPr>
        <p:txBody>
          <a:bodyPr wrap="none" anchor="ctr"/>
          <a:lstStyle/>
          <a:p>
            <a:pPr algn="ctr" eaLnBrk="0" hangingPunct="0">
              <a:lnSpc>
                <a:spcPct val="90000"/>
              </a:lnSpc>
            </a:pPr>
            <a:endParaRPr lang="en-US"/>
          </a:p>
        </p:txBody>
      </p:sp>
      <p:sp>
        <p:nvSpPr>
          <p:cNvPr id="10" name="Text Box 6"/>
          <p:cNvSpPr txBox="1">
            <a:spLocks noChangeArrowheads="1"/>
          </p:cNvSpPr>
          <p:nvPr/>
        </p:nvSpPr>
        <p:spPr bwMode="auto">
          <a:xfrm>
            <a:off x="5033963" y="5511800"/>
            <a:ext cx="2955925" cy="750888"/>
          </a:xfrm>
          <a:prstGeom prst="rect">
            <a:avLst/>
          </a:prstGeom>
          <a:noFill/>
          <a:ln w="9525" algn="ctr">
            <a:noFill/>
            <a:miter lim="800000"/>
            <a:headEnd/>
            <a:tailEnd/>
          </a:ln>
          <a:effectLst/>
        </p:spPr>
        <p:txBody>
          <a:bodyPr wrap="none" anchor="b">
            <a:spAutoFit/>
          </a:bodyPr>
          <a:lstStyle/>
          <a:p>
            <a:pPr algn="ctr" eaLnBrk="0" hangingPunct="0">
              <a:lnSpc>
                <a:spcPct val="90000"/>
              </a:lnSpc>
            </a:pPr>
            <a:r>
              <a:rPr lang="en-US" sz="2800"/>
              <a:t>Node x Overnight</a:t>
            </a:r>
          </a:p>
          <a:p>
            <a:pPr algn="ctr" eaLnBrk="0" hangingPunct="0">
              <a:lnSpc>
                <a:spcPct val="90000"/>
              </a:lnSpc>
            </a:pPr>
            <a:r>
              <a:rPr lang="en-US" sz="2000" i="1">
                <a:effectLst>
                  <a:outerShdw blurRad="38100" dist="38100" dir="2700000" algn="tl">
                    <a:srgbClr val="C0C0C0"/>
                  </a:outerShdw>
                </a:effectLst>
              </a:rPr>
              <a:t>Oh, no!</a:t>
            </a: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7" name="Rectangle 2"/>
          <p:cNvSpPr>
            <a:spLocks noGrp="1" noChangeArrowheads="1"/>
          </p:cNvSpPr>
          <p:nvPr>
            <p:ph type="title"/>
          </p:nvPr>
        </p:nvSpPr>
        <p:spPr>
          <a:xfrm>
            <a:off x="457200" y="273050"/>
            <a:ext cx="7467600" cy="1162050"/>
          </a:xfrm>
        </p:spPr>
        <p:txBody>
          <a:bodyPr>
            <a:normAutofit fontScale="90000"/>
          </a:bodyPr>
          <a:lstStyle/>
          <a:p>
            <a:r>
              <a:rPr lang="en-US" sz="3200" smtClean="0"/>
              <a:t>Return Laser Performance Summary</a:t>
            </a:r>
            <a:br>
              <a:rPr lang="en-US" sz="3200" smtClean="0"/>
            </a:br>
            <a:endParaRPr lang="en-US" sz="4400" smtClean="0"/>
          </a:p>
        </p:txBody>
      </p:sp>
      <p:sp>
        <p:nvSpPr>
          <p:cNvPr id="1196038" name="Text Placeholder 7"/>
          <p:cNvSpPr>
            <a:spLocks noGrp="1"/>
          </p:cNvSpPr>
          <p:nvPr>
            <p:ph type="body" idx="2"/>
          </p:nvPr>
        </p:nvSpPr>
        <p:spPr>
          <a:xfrm>
            <a:off x="381000" y="1828800"/>
            <a:ext cx="4038600" cy="4602163"/>
          </a:xfrm>
        </p:spPr>
        <p:txBody>
          <a:bodyPr>
            <a:normAutofit fontScale="85000" lnSpcReduction="10000"/>
          </a:bodyPr>
          <a:lstStyle/>
          <a:p>
            <a:r>
              <a:rPr lang="en-US" sz="1800" dirty="0" smtClean="0">
                <a:solidFill>
                  <a:srgbClr val="002060"/>
                </a:solidFill>
              </a:rPr>
              <a:t>What Affects Return Path Laser Performance?</a:t>
            </a:r>
          </a:p>
          <a:p>
            <a:pPr>
              <a:buFont typeface="Courier New" pitchFamily="49" charset="0"/>
              <a:buChar char="o"/>
            </a:pPr>
            <a:r>
              <a:rPr lang="en-US" sz="1800" dirty="0" smtClean="0">
                <a:solidFill>
                  <a:srgbClr val="002060"/>
                </a:solidFill>
              </a:rPr>
              <a:t>Number of Carriers</a:t>
            </a:r>
          </a:p>
          <a:p>
            <a:pPr>
              <a:buFont typeface="Courier New" pitchFamily="49" charset="0"/>
              <a:buChar char="o"/>
            </a:pPr>
            <a:r>
              <a:rPr lang="en-US" sz="1800" dirty="0" smtClean="0">
                <a:solidFill>
                  <a:srgbClr val="002060"/>
                </a:solidFill>
              </a:rPr>
              <a:t>Carrier Amplitude</a:t>
            </a:r>
          </a:p>
          <a:p>
            <a:pPr>
              <a:buFont typeface="Courier New" pitchFamily="49" charset="0"/>
              <a:buChar char="o"/>
            </a:pPr>
            <a:r>
              <a:rPr lang="en-US" sz="1800" dirty="0" smtClean="0">
                <a:solidFill>
                  <a:srgbClr val="002060"/>
                </a:solidFill>
              </a:rPr>
              <a:t>Modulation Scheme</a:t>
            </a:r>
          </a:p>
          <a:p>
            <a:pPr>
              <a:buFont typeface="Courier New" pitchFamily="49" charset="0"/>
              <a:buChar char="o"/>
            </a:pPr>
            <a:r>
              <a:rPr lang="en-US" sz="1800" dirty="0" smtClean="0">
                <a:solidFill>
                  <a:srgbClr val="002060"/>
                </a:solidFill>
              </a:rPr>
              <a:t>Ingress</a:t>
            </a:r>
          </a:p>
          <a:p>
            <a:endParaRPr lang="en-US" sz="1800" dirty="0" smtClean="0">
              <a:solidFill>
                <a:srgbClr val="002060"/>
              </a:solidFill>
            </a:endParaRPr>
          </a:p>
          <a:p>
            <a:r>
              <a:rPr lang="en-US" sz="1800" dirty="0" smtClean="0">
                <a:solidFill>
                  <a:srgbClr val="002060"/>
                </a:solidFill>
              </a:rPr>
              <a:t>Will Laser Performance Change over Temperature?</a:t>
            </a:r>
          </a:p>
          <a:p>
            <a:r>
              <a:rPr lang="en-US" sz="1800" dirty="0" smtClean="0">
                <a:solidFill>
                  <a:srgbClr val="002060"/>
                </a:solidFill>
              </a:rPr>
              <a:t>At what temperature should you setup your optical return path transport?</a:t>
            </a:r>
          </a:p>
          <a:p>
            <a:r>
              <a:rPr lang="en-US" sz="1800" dirty="0" smtClean="0">
                <a:solidFill>
                  <a:srgbClr val="002060"/>
                </a:solidFill>
              </a:rPr>
              <a:t>Always follow your manufacture’s setup procedure for the return laser input level!</a:t>
            </a:r>
          </a:p>
        </p:txBody>
      </p:sp>
      <p:graphicFrame>
        <p:nvGraphicFramePr>
          <p:cNvPr id="1196036" name="Object 4"/>
          <p:cNvGraphicFramePr>
            <a:graphicFrameLocks noGrp="1" noChangeAspect="1"/>
          </p:cNvGraphicFramePr>
          <p:nvPr>
            <p:ph sz="quarter" idx="1"/>
          </p:nvPr>
        </p:nvGraphicFramePr>
        <p:xfrm>
          <a:off x="4648200" y="1886394"/>
          <a:ext cx="4495800" cy="3574605"/>
        </p:xfrm>
        <a:graphic>
          <a:graphicData uri="http://schemas.openxmlformats.org/presentationml/2006/ole">
            <mc:AlternateContent xmlns:mc="http://schemas.openxmlformats.org/markup-compatibility/2006">
              <mc:Choice xmlns:v="urn:schemas-microsoft-com:vml" Requires="v">
                <p:oleObj spid="_x0000_s1196038" name="Visio" r:id="rId4" imgW="5669557" imgH="4506874" progId="Visio.Drawing.11">
                  <p:embed/>
                </p:oleObj>
              </mc:Choice>
              <mc:Fallback>
                <p:oleObj name="Visio" r:id="rId4" imgW="5669557" imgH="4506874"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886394"/>
                        <a:ext cx="4495800" cy="3574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838200" y="228600"/>
            <a:ext cx="8153400" cy="990600"/>
          </a:xfrm>
        </p:spPr>
        <p:txBody>
          <a:bodyPr>
            <a:normAutofit fontScale="90000"/>
          </a:bodyPr>
          <a:lstStyle/>
          <a:p>
            <a:r>
              <a:rPr lang="en-US" dirty="0" smtClean="0"/>
              <a:t>Divide and Conquer the Return Path!</a:t>
            </a:r>
          </a:p>
        </p:txBody>
      </p:sp>
      <p:pic>
        <p:nvPicPr>
          <p:cNvPr id="1473537" name="Picture 1"/>
          <p:cNvPicPr>
            <a:picLocks noGrp="1" noChangeAspect="1" noChangeArrowheads="1"/>
          </p:cNvPicPr>
          <p:nvPr>
            <p:ph sz="quarter" idx="1"/>
          </p:nvPr>
        </p:nvPicPr>
        <p:blipFill>
          <a:blip r:embed="rId3" cstate="print"/>
          <a:srcRect/>
          <a:stretch>
            <a:fillRect/>
          </a:stretch>
        </p:blipFill>
        <p:spPr bwMode="auto">
          <a:xfrm>
            <a:off x="533400" y="1715348"/>
            <a:ext cx="8001000" cy="4914052"/>
          </a:xfrm>
          <a:prstGeom prst="rect">
            <a:avLst/>
          </a:prstGeom>
          <a:noFill/>
          <a:ln w="9525">
            <a:noFill/>
            <a:miter lim="800000"/>
            <a:headEnd/>
            <a:tailEnd/>
          </a:ln>
          <a:effectLst/>
        </p:spPr>
      </p:pic>
      <p:pic>
        <p:nvPicPr>
          <p:cNvPr id="1473538" name="Picture 2"/>
          <p:cNvPicPr>
            <a:picLocks noChangeAspect="1" noChangeArrowheads="1"/>
          </p:cNvPicPr>
          <p:nvPr/>
        </p:nvPicPr>
        <p:blipFill>
          <a:blip r:embed="rId4" cstate="print"/>
          <a:srcRect/>
          <a:stretch>
            <a:fillRect/>
          </a:stretch>
        </p:blipFill>
        <p:spPr bwMode="auto">
          <a:xfrm>
            <a:off x="533400" y="1715347"/>
            <a:ext cx="8001000" cy="4914053"/>
          </a:xfrm>
          <a:prstGeom prst="rect">
            <a:avLst/>
          </a:prstGeom>
          <a:noFill/>
          <a:ln w="9525">
            <a:noFill/>
            <a:miter lim="800000"/>
            <a:headEnd/>
            <a:tailEnd/>
          </a:ln>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73538"/>
                                        </p:tgtEl>
                                        <p:attrNameLst>
                                          <p:attrName>style.visibility</p:attrName>
                                        </p:attrNameLst>
                                      </p:cBhvr>
                                      <p:to>
                                        <p:strVal val="visible"/>
                                      </p:to>
                                    </p:set>
                                    <p:animEffect transition="in" filter="dissolve">
                                      <p:cBhvr>
                                        <p:cTn id="7" dur="500"/>
                                        <p:tgtEl>
                                          <p:spTgt spid="1473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081" name="Title 4"/>
          <p:cNvSpPr>
            <a:spLocks noGrp="1"/>
          </p:cNvSpPr>
          <p:nvPr>
            <p:ph type="title"/>
          </p:nvPr>
        </p:nvSpPr>
        <p:spPr/>
        <p:txBody>
          <a:bodyPr/>
          <a:lstStyle/>
          <a:p>
            <a:r>
              <a:rPr lang="en-US" sz="2400" smtClean="0"/>
              <a:t>Setting Return Levels in a Non Segmented Node</a:t>
            </a:r>
            <a:br>
              <a:rPr lang="en-US" sz="2400" smtClean="0"/>
            </a:br>
            <a:endParaRPr lang="en-US" sz="2400" smtClean="0"/>
          </a:p>
        </p:txBody>
      </p:sp>
      <p:pic>
        <p:nvPicPr>
          <p:cNvPr id="1198082" name="Picture 2"/>
          <p:cNvPicPr>
            <a:picLocks noGrp="1" noChangeAspect="1" noChangeArrowheads="1"/>
          </p:cNvPicPr>
          <p:nvPr>
            <p:ph sz="quarter" idx="1"/>
          </p:nvPr>
        </p:nvPicPr>
        <p:blipFill>
          <a:blip r:embed="rId3" cstate="print"/>
          <a:srcRect/>
          <a:stretch>
            <a:fillRect/>
          </a:stretch>
        </p:blipFill>
        <p:spPr>
          <a:xfrm>
            <a:off x="304800" y="762000"/>
            <a:ext cx="7696200" cy="5965825"/>
          </a:xfrm>
        </p:spPr>
      </p:pic>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0129" name="Title 1"/>
          <p:cNvSpPr>
            <a:spLocks noGrp="1"/>
          </p:cNvSpPr>
          <p:nvPr>
            <p:ph type="title"/>
          </p:nvPr>
        </p:nvSpPr>
        <p:spPr>
          <a:xfrm>
            <a:off x="655638" y="381000"/>
            <a:ext cx="8145462" cy="838200"/>
          </a:xfrm>
        </p:spPr>
        <p:txBody>
          <a:bodyPr/>
          <a:lstStyle/>
          <a:p>
            <a:r>
              <a:rPr lang="en-US" sz="2400" smtClean="0"/>
              <a:t>Setting Return Levels in a Half Segmented Node</a:t>
            </a:r>
            <a:br>
              <a:rPr lang="en-US" sz="2400" smtClean="0"/>
            </a:br>
            <a:endParaRPr lang="en-US" sz="2400" smtClean="0"/>
          </a:p>
        </p:txBody>
      </p:sp>
      <p:pic>
        <p:nvPicPr>
          <p:cNvPr id="1200130" name="Picture 2"/>
          <p:cNvPicPr>
            <a:picLocks noGrp="1" noChangeAspect="1" noChangeArrowheads="1"/>
          </p:cNvPicPr>
          <p:nvPr>
            <p:ph sz="quarter" idx="1"/>
          </p:nvPr>
        </p:nvPicPr>
        <p:blipFill>
          <a:blip r:embed="rId3" cstate="print"/>
          <a:srcRect/>
          <a:stretch>
            <a:fillRect/>
          </a:stretch>
        </p:blipFill>
        <p:spPr>
          <a:xfrm>
            <a:off x="990600" y="914400"/>
            <a:ext cx="7162800" cy="5649913"/>
          </a:xfrm>
        </p:spPr>
      </p:pic>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2177" name="Title 1"/>
          <p:cNvSpPr>
            <a:spLocks noGrp="1"/>
          </p:cNvSpPr>
          <p:nvPr>
            <p:ph type="title"/>
          </p:nvPr>
        </p:nvSpPr>
        <p:spPr>
          <a:xfrm>
            <a:off x="655638" y="228600"/>
            <a:ext cx="8145462" cy="838200"/>
          </a:xfrm>
        </p:spPr>
        <p:txBody>
          <a:bodyPr/>
          <a:lstStyle/>
          <a:p>
            <a:r>
              <a:rPr lang="en-US" sz="2400" smtClean="0"/>
              <a:t>Setting Return Levels in a Fully Segmented Node</a:t>
            </a:r>
            <a:br>
              <a:rPr lang="en-US" sz="2400" smtClean="0"/>
            </a:br>
            <a:endParaRPr lang="en-US" sz="2400" smtClean="0"/>
          </a:p>
        </p:txBody>
      </p:sp>
      <p:pic>
        <p:nvPicPr>
          <p:cNvPr id="1202178" name="Picture 2"/>
          <p:cNvPicPr>
            <a:picLocks noGrp="1" noChangeAspect="1" noChangeArrowheads="1"/>
          </p:cNvPicPr>
          <p:nvPr>
            <p:ph sz="quarter" idx="1"/>
          </p:nvPr>
        </p:nvPicPr>
        <p:blipFill>
          <a:blip r:embed="rId3" cstate="print"/>
          <a:srcRect/>
          <a:stretch>
            <a:fillRect/>
          </a:stretch>
        </p:blipFill>
        <p:spPr>
          <a:xfrm>
            <a:off x="762000" y="762000"/>
            <a:ext cx="7620000" cy="5881688"/>
          </a:xfrm>
        </p:spPr>
      </p:pic>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3" name="Title 1"/>
          <p:cNvSpPr>
            <a:spLocks noGrp="1"/>
          </p:cNvSpPr>
          <p:nvPr>
            <p:ph type="title"/>
          </p:nvPr>
        </p:nvSpPr>
        <p:spPr/>
        <p:txBody>
          <a:bodyPr/>
          <a:lstStyle/>
          <a:p>
            <a:r>
              <a:rPr lang="en-US" smtClean="0"/>
              <a:t>Headend Distribution Network</a:t>
            </a:r>
          </a:p>
        </p:txBody>
      </p:sp>
      <p:sp>
        <p:nvSpPr>
          <p:cNvPr id="1206274" name="Text Placeholder 3"/>
          <p:cNvSpPr>
            <a:spLocks noGrp="1"/>
          </p:cNvSpPr>
          <p:nvPr>
            <p:ph type="body" idx="2"/>
          </p:nvPr>
        </p:nvSpPr>
        <p:spPr/>
        <p:txBody>
          <a:bodyPr/>
          <a:lstStyle/>
          <a:p>
            <a:r>
              <a:rPr lang="en-US" sz="2000" dirty="0" smtClean="0"/>
              <a:t>Begins at the OUTPUT of the optical return path receiver(s)</a:t>
            </a:r>
          </a:p>
          <a:p>
            <a:r>
              <a:rPr lang="en-US" sz="2000" dirty="0" smtClean="0"/>
              <a:t>Ends at the Application Devices</a:t>
            </a:r>
          </a:p>
          <a:p>
            <a:pPr lvl="1"/>
            <a:r>
              <a:rPr lang="en-US" sz="1800" dirty="0" smtClean="0"/>
              <a:t>CMTS, DNCS, </a:t>
            </a:r>
            <a:r>
              <a:rPr lang="en-US" sz="1800" dirty="0" err="1" smtClean="0"/>
              <a:t>DAC</a:t>
            </a:r>
            <a:r>
              <a:rPr lang="en-US" sz="1800" dirty="0" smtClean="0"/>
              <a:t>, etc.</a:t>
            </a:r>
          </a:p>
          <a:p>
            <a:endParaRPr lang="en-US" sz="2200" dirty="0" smtClean="0"/>
          </a:p>
          <a:p>
            <a:endParaRPr lang="en-US" sz="2000" dirty="0" smtClean="0"/>
          </a:p>
          <a:p>
            <a:endParaRPr lang="en-US" sz="2000" dirty="0" smtClean="0"/>
          </a:p>
        </p:txBody>
      </p:sp>
      <p:pic>
        <p:nvPicPr>
          <p:cNvPr id="1304578" name="Picture 2"/>
          <p:cNvPicPr>
            <a:picLocks noGrp="1" noChangeAspect="1" noChangeArrowheads="1"/>
          </p:cNvPicPr>
          <p:nvPr>
            <p:ph sz="quarter" idx="1"/>
          </p:nvPr>
        </p:nvPicPr>
        <p:blipFill>
          <a:blip r:embed="rId3" cstate="print"/>
          <a:stretch>
            <a:fillRect/>
          </a:stretch>
        </p:blipFill>
        <p:spPr bwMode="auto">
          <a:xfrm>
            <a:off x="4289108" y="1752600"/>
            <a:ext cx="2546983" cy="44196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Return Path Headend RF Combining</a:t>
            </a:r>
            <a:endParaRPr lang="en-US" dirty="0"/>
          </a:p>
        </p:txBody>
      </p:sp>
      <p:pic>
        <p:nvPicPr>
          <p:cNvPr id="1318916" name="Picture 4"/>
          <p:cNvPicPr>
            <a:picLocks noGrp="1" noChangeAspect="1" noChangeArrowheads="1"/>
          </p:cNvPicPr>
          <p:nvPr>
            <p:ph sz="quarter" idx="1"/>
          </p:nvPr>
        </p:nvPicPr>
        <p:blipFill>
          <a:blip r:embed="rId3" cstate="print"/>
          <a:stretch>
            <a:fillRect/>
          </a:stretch>
        </p:blipFill>
        <p:spPr bwMode="auto">
          <a:xfrm>
            <a:off x="1026545" y="1600200"/>
            <a:ext cx="7325859" cy="44958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1" name="Rectangle 4"/>
          <p:cNvSpPr>
            <a:spLocks noGrp="1" noChangeArrowheads="1"/>
          </p:cNvSpPr>
          <p:nvPr>
            <p:ph type="title"/>
          </p:nvPr>
        </p:nvSpPr>
        <p:spPr/>
        <p:txBody>
          <a:bodyPr/>
          <a:lstStyle/>
          <a:p>
            <a:r>
              <a:rPr lang="en-US" smtClean="0"/>
              <a:t>Headend Optical Return RX Setup</a:t>
            </a:r>
          </a:p>
        </p:txBody>
      </p:sp>
      <p:sp>
        <p:nvSpPr>
          <p:cNvPr id="1735685" name="Rectangle 5"/>
          <p:cNvSpPr>
            <a:spLocks noGrp="1" noChangeArrowheads="1"/>
          </p:cNvSpPr>
          <p:nvPr>
            <p:ph sz="quarter" idx="1"/>
          </p:nvPr>
        </p:nvSpPr>
        <p:spPr>
          <a:xfrm>
            <a:off x="457200" y="1600200"/>
            <a:ext cx="7940675" cy="4572000"/>
          </a:xfrm>
        </p:spPr>
        <p:txBody>
          <a:bodyPr>
            <a:normAutofit/>
          </a:bodyPr>
          <a:lstStyle/>
          <a:p>
            <a:pPr>
              <a:buFont typeface="Wingdings" pitchFamily="2" charset="2"/>
              <a:buNone/>
            </a:pPr>
            <a:r>
              <a:rPr lang="en-US" b="1" dirty="0" smtClean="0">
                <a:solidFill>
                  <a:schemeClr val="tx2"/>
                </a:solidFill>
              </a:rPr>
              <a:t>OPTICAL INPUT POWER</a:t>
            </a:r>
          </a:p>
          <a:p>
            <a:r>
              <a:rPr lang="en-US" sz="1800" dirty="0" smtClean="0"/>
              <a:t>Too much optical power can cause </a:t>
            </a:r>
            <a:r>
              <a:rPr lang="en-US" sz="1800" dirty="0" err="1" smtClean="0"/>
              <a:t>intermodulation</a:t>
            </a:r>
            <a:r>
              <a:rPr lang="en-US" sz="1800" dirty="0" smtClean="0"/>
              <a:t> (clipping) in the receiver</a:t>
            </a:r>
          </a:p>
          <a:p>
            <a:pPr lvl="1" indent="0"/>
            <a:r>
              <a:rPr lang="en-US" sz="1600" dirty="0" smtClean="0"/>
              <a:t>Follow vendor recommendations for optical input levels; most analog return receivers have a sweet spot range for optimal performance.</a:t>
            </a:r>
          </a:p>
          <a:p>
            <a:pPr lvl="1" indent="0"/>
            <a:r>
              <a:rPr lang="en-US" sz="1600" dirty="0" smtClean="0"/>
              <a:t>Use optical attenuators on extremely short paths or where too much optical power exists into a receiver</a:t>
            </a:r>
          </a:p>
          <a:p>
            <a:r>
              <a:rPr lang="en-US" sz="1800" dirty="0" smtClean="0"/>
              <a:t>Too little optical power can cause CNR problems with that return path, even if the node’s transmitter is optimized.</a:t>
            </a:r>
          </a:p>
          <a:p>
            <a:pPr lvl="1" indent="0"/>
            <a:r>
              <a:rPr lang="en-US" sz="1600" dirty="0" smtClean="0"/>
              <a:t>If combined with other return receiver outputs can create noise issues on more paths</a:t>
            </a:r>
          </a:p>
          <a:p>
            <a:r>
              <a:rPr lang="en-US" sz="1800" dirty="0" smtClean="0"/>
              <a:t>For </a:t>
            </a:r>
            <a:r>
              <a:rPr lang="en-US" sz="1800" b="1" dirty="0" smtClean="0"/>
              <a:t>BEST RECEIVER PERFORMANCE, DO NOT </a:t>
            </a:r>
            <a:r>
              <a:rPr lang="en-US" sz="1800" dirty="0" smtClean="0"/>
              <a:t>optically attenuate optical receivers to the lowest level in the </a:t>
            </a:r>
            <a:r>
              <a:rPr lang="en-US" sz="1800" dirty="0" err="1" smtClean="0"/>
              <a:t>headend</a:t>
            </a:r>
            <a:r>
              <a:rPr lang="en-US" sz="1800" dirty="0" smtClean="0"/>
              <a:t> (farthest node).</a:t>
            </a:r>
          </a:p>
          <a:p>
            <a:r>
              <a:rPr lang="en-US" sz="1800" dirty="0" smtClean="0"/>
              <a:t>Find the level with which you get the best noise performance out of the receiver.</a:t>
            </a:r>
          </a:p>
          <a:p>
            <a:pPr lvl="1" indent="0"/>
            <a:r>
              <a:rPr lang="en-US" sz="1600" dirty="0" smtClean="0"/>
              <a:t>Most analog receivers have a sweet spot somewhere in the range of -9 </a:t>
            </a:r>
            <a:r>
              <a:rPr lang="en-US" sz="1600" dirty="0" err="1" smtClean="0"/>
              <a:t>dBm</a:t>
            </a:r>
            <a:r>
              <a:rPr lang="en-US" sz="1600" dirty="0" smtClean="0"/>
              <a:t> to -6 </a:t>
            </a:r>
            <a:r>
              <a:rPr lang="en-US" sz="1600" dirty="0" err="1" smtClean="0"/>
              <a:t>dBm</a:t>
            </a:r>
            <a:r>
              <a:rPr lang="en-US" sz="1600" dirty="0" smtClean="0"/>
              <a:t>, but your receiver vendor should recommend!</a:t>
            </a:r>
          </a:p>
          <a:p>
            <a:endParaRPr lang="en-US" sz="1800" dirty="0" smtClean="0"/>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69" name="Rectangle 4"/>
          <p:cNvSpPr>
            <a:spLocks noGrp="1" noChangeArrowheads="1"/>
          </p:cNvSpPr>
          <p:nvPr>
            <p:ph type="title"/>
          </p:nvPr>
        </p:nvSpPr>
        <p:spPr/>
        <p:txBody>
          <a:bodyPr/>
          <a:lstStyle/>
          <a:p>
            <a:r>
              <a:rPr lang="en-US" smtClean="0"/>
              <a:t>Headend Optical Return RX Setup</a:t>
            </a:r>
          </a:p>
        </p:txBody>
      </p:sp>
      <p:sp>
        <p:nvSpPr>
          <p:cNvPr id="1735685" name="Rectangle 5"/>
          <p:cNvSpPr>
            <a:spLocks noGrp="1" noChangeArrowheads="1"/>
          </p:cNvSpPr>
          <p:nvPr>
            <p:ph sz="quarter" idx="1"/>
          </p:nvPr>
        </p:nvSpPr>
        <p:spPr>
          <a:xfrm>
            <a:off x="533400" y="1520825"/>
            <a:ext cx="7940675" cy="4956175"/>
          </a:xfrm>
        </p:spPr>
        <p:txBody>
          <a:bodyPr/>
          <a:lstStyle/>
          <a:p>
            <a:pPr>
              <a:buFont typeface="Wingdings" pitchFamily="2" charset="2"/>
              <a:buNone/>
            </a:pPr>
            <a:r>
              <a:rPr lang="en-US" b="1" dirty="0" smtClean="0">
                <a:solidFill>
                  <a:schemeClr val="tx2"/>
                </a:solidFill>
              </a:rPr>
              <a:t>RF OUTPUT LEVELS</a:t>
            </a:r>
          </a:p>
          <a:p>
            <a:r>
              <a:rPr lang="en-US" sz="2000" dirty="0" smtClean="0"/>
              <a:t>On analog transmitter returns from the node</a:t>
            </a:r>
          </a:p>
          <a:p>
            <a:pPr lvl="1" indent="0"/>
            <a:r>
              <a:rPr lang="en-US" sz="1600" dirty="0" smtClean="0"/>
              <a:t>The less optical power into a receiver the less RF you will have on the output.</a:t>
            </a:r>
          </a:p>
          <a:p>
            <a:pPr lvl="1" indent="0"/>
            <a:r>
              <a:rPr lang="en-US" sz="1600" dirty="0" smtClean="0"/>
              <a:t>2:1 ratio.  For every 1 dB of optical change there is 2 dB of RF (inverse square law)</a:t>
            </a:r>
          </a:p>
          <a:p>
            <a:r>
              <a:rPr lang="en-US" sz="2000" dirty="0" smtClean="0"/>
              <a:t>On Digital transmitter returns from the node</a:t>
            </a:r>
          </a:p>
          <a:p>
            <a:pPr lvl="1" indent="0"/>
            <a:r>
              <a:rPr lang="en-US" sz="1600" dirty="0" smtClean="0"/>
              <a:t>Optical input power to the receiver has no effect on the RF you will have on the output.   RF is created in the D-to-A decoder in the Receiver.</a:t>
            </a:r>
            <a:endParaRPr lang="en-US" dirty="0" smtClean="0"/>
          </a:p>
          <a:p>
            <a:r>
              <a:rPr lang="en-US" sz="2000" dirty="0" smtClean="0"/>
              <a:t>The RF levels on the output of the return receivers should be set PRIMARILY with external RF attenuation between the Return RX and the first RF splitter.</a:t>
            </a:r>
            <a:endParaRPr lang="en-US" sz="1400" dirty="0" smtClean="0"/>
          </a:p>
          <a:p>
            <a:pPr>
              <a:buNone/>
            </a:pPr>
            <a:endParaRPr lang="en-US" b="1" dirty="0" smtClean="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Analog Return Path Receiver</a:t>
            </a:r>
            <a:endParaRPr lang="en-US" dirty="0"/>
          </a:p>
        </p:txBody>
      </p:sp>
      <p:pic>
        <p:nvPicPr>
          <p:cNvPr id="1315842" name="Picture 2"/>
          <p:cNvPicPr>
            <a:picLocks noGrp="1" noChangeAspect="1" noChangeArrowheads="1"/>
          </p:cNvPicPr>
          <p:nvPr>
            <p:ph sz="quarter" idx="1"/>
          </p:nvPr>
        </p:nvPicPr>
        <p:blipFill>
          <a:blip r:embed="rId3" cstate="print"/>
          <a:stretch>
            <a:fillRect/>
          </a:stretch>
        </p:blipFill>
        <p:spPr bwMode="auto">
          <a:xfrm>
            <a:off x="1011459" y="1600200"/>
            <a:ext cx="7356031" cy="4495800"/>
          </a:xfrm>
          <a:prstGeom prst="rect">
            <a:avLst/>
          </a:prstGeom>
          <a:noFill/>
          <a:ln w="9525">
            <a:noFill/>
            <a:miter lim="800000"/>
            <a:headEnd/>
            <a:tailEnd/>
          </a:ln>
          <a:effectLst/>
        </p:spPr>
      </p:pic>
      <p:sp>
        <p:nvSpPr>
          <p:cNvPr id="5" name="Rectangle 4"/>
          <p:cNvSpPr/>
          <p:nvPr/>
        </p:nvSpPr>
        <p:spPr>
          <a:xfrm>
            <a:off x="2362200" y="2667000"/>
            <a:ext cx="990600" cy="533400"/>
          </a:xfrm>
          <a:prstGeom prst="rect">
            <a:avLst/>
          </a:pr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62200" y="4267200"/>
            <a:ext cx="990600" cy="609600"/>
          </a:xfrm>
          <a:prstGeom prst="rect">
            <a:avLst/>
          </a:pr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5400000">
            <a:off x="3886200" y="2247900"/>
            <a:ext cx="495300" cy="2667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5400000">
            <a:off x="3886200" y="3848100"/>
            <a:ext cx="495300" cy="2667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35" presetClass="emph" presetSubtype="0" repeatCount="indefinite" fill="hold" grpId="0" nodeType="withEffect">
                                  <p:stCondLst>
                                    <p:cond delay="0"/>
                                  </p:stCondLst>
                                  <p:endCondLst>
                                    <p:cond evt="onNext" delay="0">
                                      <p:tgtEl>
                                        <p:sldTgt/>
                                      </p:tgtEl>
                                    </p:cond>
                                  </p:endCondLst>
                                  <p:childTnLst>
                                    <p:anim calcmode="discrete" valueType="str">
                                      <p:cBhvr>
                                        <p:cTn id="20" dur="100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endCondLst>
                                    <p:cond evt="onNext" delay="0">
                                      <p:tgtEl>
                                        <p:sldTgt/>
                                      </p:tgtEl>
                                    </p:cond>
                                  </p:endCondLst>
                                  <p:childTnLst>
                                    <p:anim calcmode="discrete" valueType="str">
                                      <p:cBhvr>
                                        <p:cTn id="22"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8" grpId="1" animBg="1"/>
      <p:bldP spid="9" grpId="0" animBg="1"/>
      <p:bldP spid="9" grpId="1"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ELLRR Schematic</a:t>
            </a:r>
            <a:endParaRPr lang="en-US" dirty="0"/>
          </a:p>
        </p:txBody>
      </p:sp>
      <p:pic>
        <p:nvPicPr>
          <p:cNvPr id="1314818" name="Picture 2"/>
          <p:cNvPicPr>
            <a:picLocks noGrp="1" noChangeAspect="1" noChangeArrowheads="1"/>
          </p:cNvPicPr>
          <p:nvPr>
            <p:ph sz="quarter" idx="1"/>
          </p:nvPr>
        </p:nvPicPr>
        <p:blipFill>
          <a:blip r:embed="rId3" cstate="print"/>
          <a:srcRect/>
          <a:stretch>
            <a:fillRect/>
          </a:stretch>
        </p:blipFill>
        <p:spPr bwMode="auto">
          <a:xfrm>
            <a:off x="60230" y="1808942"/>
            <a:ext cx="8536083" cy="3220257"/>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7" name="Rectangle 2"/>
          <p:cNvSpPr>
            <a:spLocks noGrp="1" noChangeArrowheads="1"/>
          </p:cNvSpPr>
          <p:nvPr>
            <p:ph type="title"/>
          </p:nvPr>
        </p:nvSpPr>
        <p:spPr/>
        <p:txBody>
          <a:bodyPr/>
          <a:lstStyle/>
          <a:p>
            <a:r>
              <a:rPr lang="en-US" smtClean="0"/>
              <a:t>Return RX Setup</a:t>
            </a:r>
          </a:p>
        </p:txBody>
      </p:sp>
      <p:sp>
        <p:nvSpPr>
          <p:cNvPr id="1299458" name="Rectangle 3"/>
          <p:cNvSpPr>
            <a:spLocks noGrp="1" noChangeArrowheads="1"/>
          </p:cNvSpPr>
          <p:nvPr>
            <p:ph sz="quarter" idx="1"/>
          </p:nvPr>
        </p:nvSpPr>
        <p:spPr>
          <a:xfrm>
            <a:off x="655638" y="1749425"/>
            <a:ext cx="7940675" cy="4575175"/>
          </a:xfrm>
        </p:spPr>
        <p:txBody>
          <a:bodyPr/>
          <a:lstStyle/>
          <a:p>
            <a:pPr>
              <a:lnSpc>
                <a:spcPct val="80000"/>
              </a:lnSpc>
            </a:pPr>
            <a:r>
              <a:rPr lang="en-US" sz="2000" dirty="0" smtClean="0"/>
              <a:t>Rules of Thumb (company specific):</a:t>
            </a:r>
          </a:p>
          <a:p>
            <a:pPr lvl="1" indent="0">
              <a:lnSpc>
                <a:spcPct val="80000"/>
              </a:lnSpc>
            </a:pPr>
            <a:r>
              <a:rPr lang="en-US" sz="1800" dirty="0" smtClean="0"/>
              <a:t>Do not optically attenuate the return path so all the optical  inputs are the same as the lowest.</a:t>
            </a:r>
          </a:p>
          <a:p>
            <a:pPr lvl="1" indent="0">
              <a:lnSpc>
                <a:spcPct val="80000"/>
              </a:lnSpc>
            </a:pPr>
            <a:r>
              <a:rPr lang="en-US" sz="1800" dirty="0" smtClean="0"/>
              <a:t>The lower the optical input power, the lower the CNR of the receiver.</a:t>
            </a:r>
          </a:p>
          <a:p>
            <a:pPr lvl="1" indent="0">
              <a:lnSpc>
                <a:spcPct val="80000"/>
              </a:lnSpc>
            </a:pPr>
            <a:r>
              <a:rPr lang="en-US" sz="1800" dirty="0" smtClean="0"/>
              <a:t>Attenuate RF externally to the device</a:t>
            </a:r>
          </a:p>
          <a:p>
            <a:pPr>
              <a:lnSpc>
                <a:spcPct val="80000"/>
              </a:lnSpc>
            </a:pPr>
            <a:r>
              <a:rPr lang="en-US" sz="2000" dirty="0" smtClean="0"/>
              <a:t>Must have enough level so that the CMTS or other devices receiving the signals from the return path operate acceptably.</a:t>
            </a:r>
          </a:p>
          <a:p>
            <a:pPr lvl="1" indent="0">
              <a:lnSpc>
                <a:spcPct val="80000"/>
              </a:lnSpc>
            </a:pPr>
            <a:r>
              <a:rPr lang="en-US" sz="1800" dirty="0" smtClean="0"/>
              <a:t>There can be excessive passive loss from the output of the optical receiver to the terminating device.</a:t>
            </a:r>
          </a:p>
          <a:p>
            <a:pPr lvl="2">
              <a:lnSpc>
                <a:spcPct val="80000"/>
              </a:lnSpc>
            </a:pPr>
            <a:r>
              <a:rPr lang="en-US" sz="1600" dirty="0" smtClean="0"/>
              <a:t>8-way splitter/combiner – 10.2 dB typical</a:t>
            </a:r>
          </a:p>
          <a:p>
            <a:pPr lvl="2">
              <a:lnSpc>
                <a:spcPct val="80000"/>
              </a:lnSpc>
            </a:pPr>
            <a:r>
              <a:rPr lang="en-US" sz="1600" dirty="0" smtClean="0"/>
              <a:t>4-way splitter/combiner – 6.8 dB typical</a:t>
            </a:r>
          </a:p>
          <a:p>
            <a:pPr lvl="1" indent="0">
              <a:lnSpc>
                <a:spcPct val="80000"/>
              </a:lnSpc>
            </a:pPr>
            <a:r>
              <a:rPr lang="en-US" sz="1800" dirty="0" smtClean="0"/>
              <a:t>Typical input into terminating device.</a:t>
            </a:r>
          </a:p>
          <a:p>
            <a:pPr lvl="2">
              <a:lnSpc>
                <a:spcPct val="80000"/>
              </a:lnSpc>
            </a:pPr>
            <a:r>
              <a:rPr lang="en-US" sz="1600" dirty="0" smtClean="0"/>
              <a:t>CMTS: 0 </a:t>
            </a:r>
            <a:r>
              <a:rPr lang="en-US" sz="1600" dirty="0" err="1" smtClean="0"/>
              <a:t>dBmV</a:t>
            </a:r>
            <a:endParaRPr lang="en-US" sz="1600" dirty="0" smtClean="0"/>
          </a:p>
          <a:p>
            <a:pPr lvl="2">
              <a:lnSpc>
                <a:spcPct val="80000"/>
              </a:lnSpc>
            </a:pPr>
            <a:r>
              <a:rPr lang="en-US" sz="1600" dirty="0" smtClean="0"/>
              <a:t>DNCS:  -3 to +27 </a:t>
            </a:r>
            <a:r>
              <a:rPr lang="en-US" sz="1600" dirty="0" err="1" smtClean="0"/>
              <a:t>dBmV</a:t>
            </a:r>
            <a:endParaRPr lang="en-US" sz="1600" dirty="0" smtClean="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z="3200" smtClean="0"/>
              <a:t>RF Network</a:t>
            </a:r>
          </a:p>
        </p:txBody>
      </p:sp>
      <p:sp>
        <p:nvSpPr>
          <p:cNvPr id="32770" name="Text Placeholder 4"/>
          <p:cNvSpPr>
            <a:spLocks noGrp="1"/>
          </p:cNvSpPr>
          <p:nvPr>
            <p:ph type="body" idx="2"/>
          </p:nvPr>
        </p:nvSpPr>
        <p:spPr>
          <a:xfrm>
            <a:off x="609600" y="1752600"/>
            <a:ext cx="4876800" cy="4343400"/>
          </a:xfrm>
        </p:spPr>
        <p:txBody>
          <a:bodyPr>
            <a:normAutofit/>
          </a:bodyPr>
          <a:lstStyle/>
          <a:p>
            <a:r>
              <a:rPr lang="en-US" sz="2000" dirty="0" smtClean="0"/>
              <a:t>Forward Path</a:t>
            </a:r>
          </a:p>
          <a:p>
            <a:pPr lvl="1"/>
            <a:r>
              <a:rPr lang="en-US" sz="1800" dirty="0" smtClean="0"/>
              <a:t>Output of Node RX to TV, STB, or Modem</a:t>
            </a:r>
          </a:p>
          <a:p>
            <a:r>
              <a:rPr lang="en-US" sz="2000" dirty="0" smtClean="0"/>
              <a:t>Return Path</a:t>
            </a:r>
          </a:p>
          <a:p>
            <a:pPr lvl="1"/>
            <a:r>
              <a:rPr lang="en-US" sz="1800" dirty="0" smtClean="0"/>
              <a:t>Output of Set Top or Modem to Input of Node</a:t>
            </a:r>
          </a:p>
          <a:p>
            <a:r>
              <a:rPr lang="en-US" sz="2000" dirty="0" smtClean="0"/>
              <a:t>Unity Gain</a:t>
            </a:r>
          </a:p>
          <a:p>
            <a:pPr lvl="1"/>
            <a:r>
              <a:rPr lang="en-US" sz="1800" dirty="0" smtClean="0"/>
              <a:t>Forward Path</a:t>
            </a:r>
          </a:p>
          <a:p>
            <a:pPr lvl="1"/>
            <a:r>
              <a:rPr lang="en-US" sz="1800" dirty="0" smtClean="0"/>
              <a:t>Return Path</a:t>
            </a:r>
          </a:p>
          <a:p>
            <a:endParaRPr lang="en-US" sz="2000" dirty="0" smtClean="0"/>
          </a:p>
        </p:txBody>
      </p:sp>
      <p:pic>
        <p:nvPicPr>
          <p:cNvPr id="1471490" name="Picture 2"/>
          <p:cNvPicPr>
            <a:picLocks noGrp="1" noChangeAspect="1" noChangeArrowheads="1"/>
          </p:cNvPicPr>
          <p:nvPr>
            <p:ph sz="quarter" idx="1"/>
          </p:nvPr>
        </p:nvPicPr>
        <p:blipFill>
          <a:blip r:embed="rId3" cstate="print"/>
          <a:stretch>
            <a:fillRect/>
          </a:stretch>
        </p:blipFill>
        <p:spPr bwMode="auto">
          <a:xfrm>
            <a:off x="6019483" y="1752600"/>
            <a:ext cx="2819717" cy="44196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Return Path Headend RF Combining</a:t>
            </a:r>
            <a:endParaRPr lang="en-US" dirty="0"/>
          </a:p>
        </p:txBody>
      </p:sp>
      <p:pic>
        <p:nvPicPr>
          <p:cNvPr id="1318916" name="Picture 4"/>
          <p:cNvPicPr>
            <a:picLocks noGrp="1" noChangeAspect="1" noChangeArrowheads="1"/>
          </p:cNvPicPr>
          <p:nvPr>
            <p:ph sz="quarter" idx="1"/>
          </p:nvPr>
        </p:nvPicPr>
        <p:blipFill>
          <a:blip r:embed="rId3" cstate="print"/>
          <a:stretch>
            <a:fillRect/>
          </a:stretch>
        </p:blipFill>
        <p:spPr bwMode="auto">
          <a:xfrm>
            <a:off x="1026545" y="1600200"/>
            <a:ext cx="7325859" cy="4495800"/>
          </a:xfrm>
          <a:prstGeom prst="rect">
            <a:avLst/>
          </a:prstGeom>
          <a:noFill/>
          <a:ln w="9525">
            <a:noFill/>
            <a:miter lim="800000"/>
            <a:headEnd/>
            <a:tailEnd/>
          </a:ln>
          <a:effectLst/>
        </p:spPr>
      </p:pic>
      <p:sp>
        <p:nvSpPr>
          <p:cNvPr id="4" name="TextBox 3"/>
          <p:cNvSpPr txBox="1"/>
          <p:nvPr/>
        </p:nvSpPr>
        <p:spPr>
          <a:xfrm>
            <a:off x="381000" y="4191000"/>
            <a:ext cx="6553199" cy="1015663"/>
          </a:xfrm>
          <a:prstGeom prst="rect">
            <a:avLst/>
          </a:prstGeom>
          <a:noFill/>
        </p:spPr>
        <p:txBody>
          <a:bodyPr wrap="square" rtlCol="0">
            <a:spAutoFit/>
          </a:bodyPr>
          <a:lstStyle/>
          <a:p>
            <a:r>
              <a:rPr lang="en-US" sz="2000" dirty="0" smtClean="0"/>
              <a:t>The RF pad at the node TX sets the PERFORMANCE!</a:t>
            </a:r>
          </a:p>
          <a:p>
            <a:endParaRPr lang="en-US" sz="2000" dirty="0" smtClean="0"/>
          </a:p>
          <a:p>
            <a:r>
              <a:rPr lang="en-US" sz="2000" dirty="0" smtClean="0"/>
              <a:t>The RF pads at the HE or Hub set the LEVEL!</a:t>
            </a:r>
            <a:endParaRPr lang="en-US" sz="2000" dirty="0"/>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4225" name="Title 1"/>
          <p:cNvSpPr>
            <a:spLocks noGrp="1"/>
          </p:cNvSpPr>
          <p:nvPr>
            <p:ph type="title"/>
          </p:nvPr>
        </p:nvSpPr>
        <p:spPr/>
        <p:txBody>
          <a:bodyPr/>
          <a:lstStyle/>
          <a:p>
            <a:r>
              <a:rPr lang="en-US" dirty="0" smtClean="0"/>
              <a:t>Intermediate Hub Setup</a:t>
            </a:r>
          </a:p>
        </p:txBody>
      </p:sp>
      <p:sp>
        <p:nvSpPr>
          <p:cNvPr id="1204226" name="Text Placeholder 4"/>
          <p:cNvSpPr>
            <a:spLocks noGrp="1"/>
          </p:cNvSpPr>
          <p:nvPr>
            <p:ph type="body" sz="half" idx="1"/>
          </p:nvPr>
        </p:nvSpPr>
        <p:spPr/>
        <p:txBody>
          <a:bodyPr/>
          <a:lstStyle/>
          <a:p>
            <a:endParaRPr lang="en-US" smtClean="0"/>
          </a:p>
        </p:txBody>
      </p:sp>
      <p:sp>
        <p:nvSpPr>
          <p:cNvPr id="1204227" name="Content Placeholder 5"/>
          <p:cNvSpPr>
            <a:spLocks noGrp="1"/>
          </p:cNvSpPr>
          <p:nvPr>
            <p:ph sz="half" idx="2"/>
          </p:nvPr>
        </p:nvSpPr>
        <p:spPr>
          <a:xfrm>
            <a:off x="609600" y="5638800"/>
            <a:ext cx="7848600" cy="762000"/>
          </a:xfrm>
        </p:spPr>
        <p:txBody>
          <a:bodyPr>
            <a:normAutofit fontScale="77500" lnSpcReduction="20000"/>
          </a:bodyPr>
          <a:lstStyle/>
          <a:p>
            <a:r>
              <a:rPr lang="en-US" smtClean="0"/>
              <a:t>Must optimize each section separately</a:t>
            </a:r>
          </a:p>
          <a:p>
            <a:r>
              <a:rPr lang="en-US" smtClean="0"/>
              <a:t>Must continue to use telemetry!</a:t>
            </a:r>
          </a:p>
        </p:txBody>
      </p:sp>
      <p:pic>
        <p:nvPicPr>
          <p:cNvPr id="1204228" name="Picture 2"/>
          <p:cNvPicPr>
            <a:picLocks noChangeAspect="1" noChangeArrowheads="1"/>
          </p:cNvPicPr>
          <p:nvPr/>
        </p:nvPicPr>
        <p:blipFill>
          <a:blip r:embed="rId3" cstate="print"/>
          <a:srcRect/>
          <a:stretch>
            <a:fillRect/>
          </a:stretch>
        </p:blipFill>
        <p:spPr bwMode="auto">
          <a:xfrm>
            <a:off x="152400" y="1533525"/>
            <a:ext cx="8915400" cy="410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6468" name="Rectangle 20"/>
          <p:cNvSpPr>
            <a:spLocks noGrp="1" noChangeArrowheads="1"/>
          </p:cNvSpPr>
          <p:nvPr>
            <p:ph type="title"/>
          </p:nvPr>
        </p:nvSpPr>
        <p:spPr/>
        <p:txBody>
          <a:bodyPr/>
          <a:lstStyle/>
          <a:p>
            <a:r>
              <a:rPr lang="en-US"/>
              <a:t>Hub-Based Digital DWDM Return</a:t>
            </a:r>
          </a:p>
        </p:txBody>
      </p:sp>
      <p:sp>
        <p:nvSpPr>
          <p:cNvPr id="21" name="Slide Number Placeholder 3"/>
          <p:cNvSpPr>
            <a:spLocks noGrp="1"/>
          </p:cNvSpPr>
          <p:nvPr>
            <p:ph type="sldNum" sz="quarter" idx="12"/>
          </p:nvPr>
        </p:nvSpPr>
        <p:spPr>
          <a:xfrm>
            <a:off x="7010400" y="6610350"/>
            <a:ext cx="2133600" cy="476250"/>
          </a:xfrm>
          <a:prstGeom prst="rect">
            <a:avLst/>
          </a:prstGeom>
        </p:spPr>
        <p:txBody>
          <a:bodyPr/>
          <a:lstStyle/>
          <a:p>
            <a:fld id="{EDACBF7C-3465-46CC-A1E7-D613F66FECDD}" type="slidenum">
              <a:rPr lang="en-US"/>
              <a:pPr/>
              <a:t>62</a:t>
            </a:fld>
            <a:endParaRPr lang="en-US"/>
          </a:p>
        </p:txBody>
      </p:sp>
      <p:graphicFrame>
        <p:nvGraphicFramePr>
          <p:cNvPr id="1256465" name="Object 17"/>
          <p:cNvGraphicFramePr>
            <a:graphicFrameLocks noGrp="1" noChangeAspect="1"/>
          </p:cNvGraphicFramePr>
          <p:nvPr>
            <p:ph type="clipArt" sz="half" idx="4294967295"/>
          </p:nvPr>
        </p:nvGraphicFramePr>
        <p:xfrm>
          <a:off x="0" y="2438400"/>
          <a:ext cx="8559800" cy="3276600"/>
        </p:xfrm>
        <a:graphic>
          <a:graphicData uri="http://schemas.openxmlformats.org/presentationml/2006/ole">
            <mc:AlternateContent xmlns:mc="http://schemas.openxmlformats.org/markup-compatibility/2006">
              <mc:Choice xmlns:v="urn:schemas-microsoft-com:vml" Requires="v">
                <p:oleObj spid="_x0000_s1457156" name="VISIO" r:id="rId4" imgW="14889960" imgH="5195520" progId="Visio.Drawing.11">
                  <p:embed/>
                </p:oleObj>
              </mc:Choice>
              <mc:Fallback>
                <p:oleObj name="VISIO" r:id="rId4" imgW="14889960" imgH="5195520"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38400"/>
                        <a:ext cx="8559800" cy="327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
          <p:cNvGrpSpPr>
            <a:grpSpLocks/>
          </p:cNvGrpSpPr>
          <p:nvPr/>
        </p:nvGrpSpPr>
        <p:grpSpPr bwMode="auto">
          <a:xfrm>
            <a:off x="209550" y="1676400"/>
            <a:ext cx="8693150" cy="839788"/>
            <a:chOff x="124" y="1024"/>
            <a:chExt cx="5476" cy="529"/>
          </a:xfrm>
        </p:grpSpPr>
        <p:grpSp>
          <p:nvGrpSpPr>
            <p:cNvPr id="3" name="Group 3"/>
            <p:cNvGrpSpPr>
              <a:grpSpLocks/>
            </p:cNvGrpSpPr>
            <p:nvPr/>
          </p:nvGrpSpPr>
          <p:grpSpPr bwMode="auto">
            <a:xfrm>
              <a:off x="717" y="1029"/>
              <a:ext cx="431" cy="369"/>
              <a:chOff x="3393" y="3957"/>
              <a:chExt cx="77" cy="77"/>
            </a:xfrm>
          </p:grpSpPr>
          <p:sp>
            <p:nvSpPr>
              <p:cNvPr id="1256452" name="Oval 4"/>
              <p:cNvSpPr>
                <a:spLocks noChangeArrowheads="1"/>
              </p:cNvSpPr>
              <p:nvPr/>
            </p:nvSpPr>
            <p:spPr bwMode="auto">
              <a:xfrm>
                <a:off x="3393" y="3957"/>
                <a:ext cx="77" cy="77"/>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256453" name="AutoShape 5"/>
              <p:cNvSpPr>
                <a:spLocks noChangeArrowheads="1"/>
              </p:cNvSpPr>
              <p:nvPr/>
            </p:nvSpPr>
            <p:spPr bwMode="auto">
              <a:xfrm>
                <a:off x="3402" y="3960"/>
                <a:ext cx="60" cy="54"/>
              </a:xfrm>
              <a:prstGeom prst="triangle">
                <a:avLst>
                  <a:gd name="adj" fmla="val 50000"/>
                </a:avLst>
              </a:prstGeom>
              <a:solidFill>
                <a:srgbClr val="FFFFFF"/>
              </a:solidFill>
              <a:ln w="9525">
                <a:solidFill>
                  <a:schemeClr val="tx1"/>
                </a:solidFill>
                <a:miter lim="800000"/>
                <a:headEnd/>
                <a:tailEnd/>
              </a:ln>
              <a:effectLst/>
            </p:spPr>
            <p:txBody>
              <a:bodyPr wrap="none" anchor="ctr"/>
              <a:lstStyle/>
              <a:p>
                <a:endParaRPr lang="en-US"/>
              </a:p>
            </p:txBody>
          </p:sp>
        </p:grpSp>
        <p:sp>
          <p:nvSpPr>
            <p:cNvPr id="1256454" name="AutoShape 6"/>
            <p:cNvSpPr>
              <a:spLocks noChangeArrowheads="1"/>
            </p:cNvSpPr>
            <p:nvPr/>
          </p:nvSpPr>
          <p:spPr bwMode="auto">
            <a:xfrm>
              <a:off x="2705" y="1044"/>
              <a:ext cx="412" cy="284"/>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256455" name="AutoShape 7"/>
            <p:cNvSpPr>
              <a:spLocks noChangeArrowheads="1"/>
            </p:cNvSpPr>
            <p:nvPr/>
          </p:nvSpPr>
          <p:spPr bwMode="auto">
            <a:xfrm>
              <a:off x="4866" y="1053"/>
              <a:ext cx="321" cy="254"/>
            </a:xfrm>
            <a:prstGeom prst="diamond">
              <a:avLst/>
            </a:prstGeom>
            <a:solidFill>
              <a:schemeClr val="bg1"/>
            </a:solidFill>
            <a:ln w="9525">
              <a:solidFill>
                <a:schemeClr val="tx1"/>
              </a:solidFill>
              <a:miter lim="800000"/>
              <a:headEnd/>
              <a:tailEnd/>
            </a:ln>
            <a:effectLst/>
          </p:spPr>
          <p:txBody>
            <a:bodyPr wrap="none" anchor="ctr"/>
            <a:lstStyle/>
            <a:p>
              <a:endParaRPr lang="en-US"/>
            </a:p>
          </p:txBody>
        </p:sp>
        <p:sp>
          <p:nvSpPr>
            <p:cNvPr id="1256456" name="Text Box 8"/>
            <p:cNvSpPr txBox="1">
              <a:spLocks noChangeArrowheads="1"/>
            </p:cNvSpPr>
            <p:nvPr/>
          </p:nvSpPr>
          <p:spPr bwMode="auto">
            <a:xfrm>
              <a:off x="124" y="1207"/>
              <a:ext cx="642" cy="346"/>
            </a:xfrm>
            <a:prstGeom prst="rect">
              <a:avLst/>
            </a:prstGeom>
            <a:noFill/>
            <a:ln w="3175">
              <a:noFill/>
              <a:miter lim="800000"/>
              <a:headEnd/>
              <a:tailEnd type="none" w="sm" len="sm"/>
            </a:ln>
            <a:effectLst/>
          </p:spPr>
          <p:txBody>
            <a:bodyPr wrap="none" anchor="ctr">
              <a:spAutoFit/>
            </a:bodyPr>
            <a:lstStyle/>
            <a:p>
              <a:pPr algn="ctr" eaLnBrk="0" hangingPunct="0">
                <a:lnSpc>
                  <a:spcPct val="100000"/>
                </a:lnSpc>
                <a:spcBef>
                  <a:spcPct val="50000"/>
                </a:spcBef>
              </a:pPr>
              <a:r>
                <a:rPr lang="en-US" sz="1200" b="0">
                  <a:solidFill>
                    <a:schemeClr val="tx1"/>
                  </a:solidFill>
                  <a:latin typeface="Arial" charset="0"/>
                  <a:ea typeface="宋体" pitchFamily="2" charset="-122"/>
                </a:rPr>
                <a:t>Headend or </a:t>
              </a:r>
            </a:p>
            <a:p>
              <a:pPr algn="ctr" eaLnBrk="0" hangingPunct="0">
                <a:lnSpc>
                  <a:spcPct val="100000"/>
                </a:lnSpc>
                <a:spcBef>
                  <a:spcPct val="50000"/>
                </a:spcBef>
              </a:pPr>
              <a:endParaRPr lang="en-US" sz="1200" b="0">
                <a:solidFill>
                  <a:schemeClr val="tx1"/>
                </a:solidFill>
                <a:latin typeface="Arial" charset="0"/>
                <a:ea typeface="宋体" pitchFamily="2" charset="-122"/>
              </a:endParaRPr>
            </a:p>
          </p:txBody>
        </p:sp>
        <p:sp>
          <p:nvSpPr>
            <p:cNvPr id="1256457" name="Text Box 9"/>
            <p:cNvSpPr txBox="1">
              <a:spLocks noChangeArrowheads="1"/>
            </p:cNvSpPr>
            <p:nvPr/>
          </p:nvSpPr>
          <p:spPr bwMode="auto">
            <a:xfrm>
              <a:off x="3122" y="1034"/>
              <a:ext cx="291" cy="173"/>
            </a:xfrm>
            <a:prstGeom prst="rect">
              <a:avLst/>
            </a:prstGeom>
            <a:noFill/>
            <a:ln w="3175">
              <a:noFill/>
              <a:miter lim="800000"/>
              <a:headEnd/>
              <a:tailEnd type="none" w="sm" len="sm"/>
            </a:ln>
            <a:effectLst/>
          </p:spPr>
          <p:txBody>
            <a:bodyPr wrap="none" anchor="ctr">
              <a:spAutoFit/>
            </a:bodyPr>
            <a:lstStyle/>
            <a:p>
              <a:pPr algn="ctr" eaLnBrk="0" hangingPunct="0">
                <a:lnSpc>
                  <a:spcPct val="100000"/>
                </a:lnSpc>
                <a:spcBef>
                  <a:spcPct val="50000"/>
                </a:spcBef>
              </a:pPr>
              <a:r>
                <a:rPr lang="en-US" sz="1200" b="0">
                  <a:solidFill>
                    <a:schemeClr val="tx1"/>
                  </a:solidFill>
                  <a:latin typeface="Arial" charset="0"/>
                  <a:ea typeface="宋体" pitchFamily="2" charset="-122"/>
                </a:rPr>
                <a:t>Hub</a:t>
              </a:r>
            </a:p>
          </p:txBody>
        </p:sp>
        <p:sp>
          <p:nvSpPr>
            <p:cNvPr id="1256458" name="Text Box 10"/>
            <p:cNvSpPr txBox="1">
              <a:spLocks noChangeArrowheads="1"/>
            </p:cNvSpPr>
            <p:nvPr/>
          </p:nvSpPr>
          <p:spPr bwMode="auto">
            <a:xfrm>
              <a:off x="5256" y="1024"/>
              <a:ext cx="344" cy="173"/>
            </a:xfrm>
            <a:prstGeom prst="rect">
              <a:avLst/>
            </a:prstGeom>
            <a:noFill/>
            <a:ln w="3175">
              <a:noFill/>
              <a:miter lim="800000"/>
              <a:headEnd/>
              <a:tailEnd type="none" w="sm" len="sm"/>
            </a:ln>
            <a:effectLst/>
          </p:spPr>
          <p:txBody>
            <a:bodyPr wrap="none" anchor="ctr">
              <a:spAutoFit/>
            </a:bodyPr>
            <a:lstStyle/>
            <a:p>
              <a:pPr algn="ctr" eaLnBrk="0" hangingPunct="0">
                <a:lnSpc>
                  <a:spcPct val="100000"/>
                </a:lnSpc>
                <a:spcBef>
                  <a:spcPct val="50000"/>
                </a:spcBef>
              </a:pPr>
              <a:r>
                <a:rPr lang="en-US" sz="1200" b="0">
                  <a:solidFill>
                    <a:schemeClr val="tx1"/>
                  </a:solidFill>
                  <a:latin typeface="Arial" charset="0"/>
                  <a:ea typeface="宋体" pitchFamily="2" charset="-122"/>
                </a:rPr>
                <a:t>Node</a:t>
              </a:r>
            </a:p>
          </p:txBody>
        </p:sp>
        <p:sp>
          <p:nvSpPr>
            <p:cNvPr id="1256459" name="Line 11"/>
            <p:cNvSpPr>
              <a:spLocks noChangeShapeType="1"/>
            </p:cNvSpPr>
            <p:nvPr/>
          </p:nvSpPr>
          <p:spPr bwMode="auto">
            <a:xfrm flipV="1">
              <a:off x="1192" y="1207"/>
              <a:ext cx="1553" cy="0"/>
            </a:xfrm>
            <a:prstGeom prst="line">
              <a:avLst/>
            </a:prstGeom>
            <a:noFill/>
            <a:ln w="12700">
              <a:solidFill>
                <a:schemeClr val="accent1"/>
              </a:solidFill>
              <a:round/>
              <a:headEnd/>
              <a:tailEnd type="none" w="sm" len="sm"/>
            </a:ln>
            <a:effectLst/>
          </p:spPr>
          <p:txBody>
            <a:bodyPr wrap="none" anchor="ctr"/>
            <a:lstStyle/>
            <a:p>
              <a:endParaRPr lang="en-US"/>
            </a:p>
          </p:txBody>
        </p:sp>
        <p:sp>
          <p:nvSpPr>
            <p:cNvPr id="1256460" name="Line 12"/>
            <p:cNvSpPr>
              <a:spLocks noChangeShapeType="1"/>
            </p:cNvSpPr>
            <p:nvPr/>
          </p:nvSpPr>
          <p:spPr bwMode="auto">
            <a:xfrm>
              <a:off x="3087" y="1187"/>
              <a:ext cx="1749" cy="0"/>
            </a:xfrm>
            <a:prstGeom prst="line">
              <a:avLst/>
            </a:prstGeom>
            <a:noFill/>
            <a:ln w="12700">
              <a:solidFill>
                <a:schemeClr val="accent1"/>
              </a:solidFill>
              <a:round/>
              <a:headEnd/>
              <a:tailEnd type="none" w="sm" len="sm"/>
            </a:ln>
            <a:effectLst/>
          </p:spPr>
          <p:txBody>
            <a:bodyPr wrap="none" anchor="ctr"/>
            <a:lstStyle/>
            <a:p>
              <a:endParaRPr lang="en-US"/>
            </a:p>
          </p:txBody>
        </p:sp>
        <p:sp>
          <p:nvSpPr>
            <p:cNvPr id="1256461" name="Text Box 13"/>
            <p:cNvSpPr txBox="1">
              <a:spLocks noChangeArrowheads="1"/>
            </p:cNvSpPr>
            <p:nvPr/>
          </p:nvSpPr>
          <p:spPr bwMode="auto">
            <a:xfrm>
              <a:off x="2691" y="1415"/>
              <a:ext cx="116" cy="106"/>
            </a:xfrm>
            <a:prstGeom prst="rect">
              <a:avLst/>
            </a:prstGeom>
            <a:noFill/>
            <a:ln w="3175">
              <a:noFill/>
              <a:miter lim="800000"/>
              <a:headEnd/>
              <a:tailEnd type="none" w="sm" len="sm"/>
            </a:ln>
            <a:effectLst/>
          </p:spPr>
          <p:txBody>
            <a:bodyPr wrap="none" anchor="ctr">
              <a:spAutoFit/>
            </a:bodyPr>
            <a:lstStyle/>
            <a:p>
              <a:pPr algn="ctr" eaLnBrk="0" hangingPunct="0">
                <a:lnSpc>
                  <a:spcPct val="100000"/>
                </a:lnSpc>
              </a:pPr>
              <a:endParaRPr lang="en-US" sz="500" b="0">
                <a:solidFill>
                  <a:schemeClr val="tx1"/>
                </a:solidFill>
                <a:latin typeface="Arial" charset="0"/>
                <a:ea typeface="宋体" pitchFamily="2" charset="-122"/>
              </a:endParaRPr>
            </a:p>
          </p:txBody>
        </p:sp>
        <p:sp>
          <p:nvSpPr>
            <p:cNvPr id="1256462" name="Text Box 14"/>
            <p:cNvSpPr txBox="1">
              <a:spLocks noChangeArrowheads="1"/>
            </p:cNvSpPr>
            <p:nvPr/>
          </p:nvSpPr>
          <p:spPr bwMode="auto">
            <a:xfrm>
              <a:off x="2869" y="1383"/>
              <a:ext cx="116" cy="106"/>
            </a:xfrm>
            <a:prstGeom prst="rect">
              <a:avLst/>
            </a:prstGeom>
            <a:noFill/>
            <a:ln w="3175">
              <a:noFill/>
              <a:miter lim="800000"/>
              <a:headEnd/>
              <a:tailEnd type="none" w="sm" len="sm"/>
            </a:ln>
            <a:effectLst/>
          </p:spPr>
          <p:txBody>
            <a:bodyPr wrap="none" anchor="ctr">
              <a:spAutoFit/>
            </a:bodyPr>
            <a:lstStyle/>
            <a:p>
              <a:pPr algn="ctr" eaLnBrk="0" hangingPunct="0">
                <a:lnSpc>
                  <a:spcPct val="100000"/>
                </a:lnSpc>
                <a:spcBef>
                  <a:spcPct val="50000"/>
                </a:spcBef>
              </a:pPr>
              <a:endParaRPr lang="en-US" sz="500" b="0">
                <a:solidFill>
                  <a:schemeClr val="tx1"/>
                </a:solidFill>
                <a:latin typeface="Arial" charset="0"/>
                <a:ea typeface="宋体" pitchFamily="2" charset="-122"/>
              </a:endParaRPr>
            </a:p>
          </p:txBody>
        </p:sp>
      </p:gr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defRPr/>
            </a:pPr>
            <a:r>
              <a:rPr lang="en-US" dirty="0" smtClean="0"/>
              <a:t/>
            </a:r>
            <a:br>
              <a:rPr lang="en-US" dirty="0" smtClean="0"/>
            </a:br>
            <a:r>
              <a:rPr lang="en-US" dirty="0" smtClean="0"/>
              <a:t>The X LEVEL!</a:t>
            </a:r>
            <a:endParaRPr lang="en-US" dirty="0"/>
          </a:p>
        </p:txBody>
      </p:sp>
      <p:pic>
        <p:nvPicPr>
          <p:cNvPr id="1216514" name="Picture 2" descr="C:\Documents and Settings\eichenf\Local Settings\Temporary Internet Files\Content.IE5\FW3J5DXI\MCj04395840000[1].png"/>
          <p:cNvPicPr>
            <a:picLocks noChangeAspect="1" noChangeArrowheads="1"/>
          </p:cNvPicPr>
          <p:nvPr/>
        </p:nvPicPr>
        <p:blipFill>
          <a:blip r:embed="rId3" cstate="print"/>
          <a:srcRect/>
          <a:stretch>
            <a:fillRect/>
          </a:stretch>
        </p:blipFill>
        <p:spPr bwMode="auto">
          <a:xfrm>
            <a:off x="2514600" y="1295400"/>
            <a:ext cx="4965700" cy="42037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61" name="Rectangle 2"/>
          <p:cNvSpPr>
            <a:spLocks noGrp="1" noChangeArrowheads="1"/>
          </p:cNvSpPr>
          <p:nvPr>
            <p:ph type="title"/>
          </p:nvPr>
        </p:nvSpPr>
        <p:spPr/>
        <p:txBody>
          <a:bodyPr/>
          <a:lstStyle/>
          <a:p>
            <a:r>
              <a:rPr lang="en-US" smtClean="0"/>
              <a:t>X Level </a:t>
            </a:r>
          </a:p>
        </p:txBody>
      </p:sp>
      <p:pic>
        <p:nvPicPr>
          <p:cNvPr id="1218562" name="Picture 3"/>
          <p:cNvPicPr>
            <a:picLocks noGrp="1" noChangeAspect="1" noChangeArrowheads="1"/>
          </p:cNvPicPr>
          <p:nvPr>
            <p:ph sz="quarter" idx="1"/>
          </p:nvPr>
        </p:nvPicPr>
        <p:blipFill>
          <a:blip r:embed="rId3" cstate="print"/>
          <a:srcRect/>
          <a:stretch>
            <a:fillRect/>
          </a:stretch>
        </p:blipFill>
        <p:spPr>
          <a:xfrm>
            <a:off x="419100" y="1123950"/>
            <a:ext cx="8305800" cy="5429250"/>
          </a:xfrm>
        </p:spPr>
      </p:pic>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0609" name="Rectangle 2"/>
          <p:cNvSpPr>
            <a:spLocks noGrp="1" noChangeArrowheads="1"/>
          </p:cNvSpPr>
          <p:nvPr>
            <p:ph type="title"/>
          </p:nvPr>
        </p:nvSpPr>
        <p:spPr/>
        <p:txBody>
          <a:bodyPr/>
          <a:lstStyle/>
          <a:p>
            <a:r>
              <a:rPr lang="en-US" smtClean="0"/>
              <a:t>Setting up the Return Path</a:t>
            </a:r>
          </a:p>
        </p:txBody>
      </p:sp>
      <p:sp>
        <p:nvSpPr>
          <p:cNvPr id="1220610" name="Rectangle 3"/>
          <p:cNvSpPr>
            <a:spLocks noGrp="1" noChangeArrowheads="1"/>
          </p:cNvSpPr>
          <p:nvPr>
            <p:ph sz="quarter" idx="1"/>
          </p:nvPr>
        </p:nvSpPr>
        <p:spPr/>
        <p:txBody>
          <a:bodyPr/>
          <a:lstStyle/>
          <a:p>
            <a:r>
              <a:rPr lang="en-US" smtClean="0"/>
              <a:t>Finding the “X” Level</a:t>
            </a:r>
          </a:p>
          <a:p>
            <a:r>
              <a:rPr lang="en-US" smtClean="0"/>
              <a:t>Determining the Return Transmitter “Window”</a:t>
            </a:r>
          </a:p>
          <a:p>
            <a:r>
              <a:rPr lang="en-US" smtClean="0"/>
              <a:t>Padding the Transmitter</a:t>
            </a:r>
          </a:p>
          <a:p>
            <a:r>
              <a:rPr lang="en-US" smtClean="0"/>
              <a:t>Return Receiver Setup</a:t>
            </a:r>
          </a:p>
          <a:p>
            <a:r>
              <a:rPr lang="en-US" smtClean="0"/>
              <a:t>Distribution out of the Return Receiver</a:t>
            </a:r>
          </a:p>
          <a:p>
            <a:r>
              <a:rPr lang="en-US" smtClean="0"/>
              <a:t>Padding the inputs to the Headend Equipment</a:t>
            </a: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2657" name="Rectangle 2"/>
          <p:cNvSpPr>
            <a:spLocks noGrp="1" noChangeArrowheads="1"/>
          </p:cNvSpPr>
          <p:nvPr>
            <p:ph type="title"/>
          </p:nvPr>
        </p:nvSpPr>
        <p:spPr/>
        <p:txBody>
          <a:bodyPr/>
          <a:lstStyle/>
          <a:p>
            <a:r>
              <a:rPr lang="en-US" smtClean="0"/>
              <a:t>Setting Upstream Signal Levels</a:t>
            </a:r>
          </a:p>
        </p:txBody>
      </p:sp>
      <p:sp>
        <p:nvSpPr>
          <p:cNvPr id="1222658" name="Rectangle 3"/>
          <p:cNvSpPr>
            <a:spLocks noGrp="1" noChangeArrowheads="1"/>
          </p:cNvSpPr>
          <p:nvPr>
            <p:ph sz="quarter" idx="1"/>
          </p:nvPr>
        </p:nvSpPr>
        <p:spPr/>
        <p:txBody>
          <a:bodyPr/>
          <a:lstStyle/>
          <a:p>
            <a:pPr>
              <a:lnSpc>
                <a:spcPct val="80000"/>
              </a:lnSpc>
              <a:buFont typeface="Wingdings" pitchFamily="2" charset="2"/>
              <a:buNone/>
            </a:pPr>
            <a:r>
              <a:rPr lang="en-US" sz="1800" b="1" smtClean="0"/>
              <a:t>X level</a:t>
            </a:r>
          </a:p>
          <a:p>
            <a:pPr>
              <a:lnSpc>
                <a:spcPct val="80000"/>
              </a:lnSpc>
            </a:pPr>
            <a:r>
              <a:rPr lang="en-US" sz="1800" smtClean="0"/>
              <a:t>The easiest way to set upstream signal levels is to establish what is called the </a:t>
            </a:r>
            <a:r>
              <a:rPr lang="en-US" sz="1800" i="1" smtClean="0"/>
              <a:t>X level</a:t>
            </a:r>
            <a:r>
              <a:rPr lang="en-US" sz="1800" smtClean="0"/>
              <a:t>.</a:t>
            </a:r>
          </a:p>
          <a:p>
            <a:pPr lvl="1" indent="0">
              <a:lnSpc>
                <a:spcPct val="80000"/>
              </a:lnSpc>
            </a:pPr>
            <a:r>
              <a:rPr lang="en-US" sz="1600" smtClean="0"/>
              <a:t>This is a headend upstream signal level that is the result of providing the proper level at the input to the last reverse amplifier (the first amplifier or node out of the headend).</a:t>
            </a:r>
          </a:p>
          <a:p>
            <a:pPr>
              <a:lnSpc>
                <a:spcPct val="80000"/>
              </a:lnSpc>
            </a:pPr>
            <a:r>
              <a:rPr lang="en-US" sz="1800" smtClean="0"/>
              <a:t>To establish the </a:t>
            </a:r>
            <a:r>
              <a:rPr lang="en-US" sz="1800" i="1" smtClean="0"/>
              <a:t>X level</a:t>
            </a:r>
            <a:r>
              <a:rPr lang="en-US" sz="1800" smtClean="0"/>
              <a:t>, go to the first downstream amplifier or node location out of the headend.</a:t>
            </a:r>
          </a:p>
          <a:p>
            <a:pPr lvl="1" indent="0">
              <a:lnSpc>
                <a:spcPct val="80000"/>
              </a:lnSpc>
            </a:pPr>
            <a:r>
              <a:rPr lang="en-US" sz="1600" smtClean="0"/>
              <a:t>Here you should inject a signal into that location’s reverse amplifier module input at a level known to be correct.</a:t>
            </a:r>
          </a:p>
          <a:p>
            <a:pPr lvl="1" indent="0">
              <a:lnSpc>
                <a:spcPct val="80000"/>
              </a:lnSpc>
            </a:pPr>
            <a:r>
              <a:rPr lang="en-US" sz="1600" smtClean="0"/>
              <a:t>This will result in a signal at the headend that is measured and defined as the </a:t>
            </a:r>
            <a:r>
              <a:rPr lang="en-US" sz="1600" i="1" smtClean="0"/>
              <a:t>X level</a:t>
            </a:r>
            <a:r>
              <a:rPr lang="en-US" sz="1600" smtClean="0"/>
              <a:t>.</a:t>
            </a:r>
          </a:p>
          <a:p>
            <a:pPr>
              <a:lnSpc>
                <a:spcPct val="80000"/>
              </a:lnSpc>
            </a:pPr>
            <a:r>
              <a:rPr lang="en-US" sz="1800" smtClean="0"/>
              <a:t>Assuming your system was designed for unity gain operation, when you go to the next amplifier location and inject the proper amplitude test signal there, the resulting signal at the headend will be the same as the original </a:t>
            </a:r>
            <a:r>
              <a:rPr lang="en-US" sz="1800" i="1" smtClean="0"/>
              <a:t>X level</a:t>
            </a:r>
            <a:r>
              <a:rPr lang="en-US" sz="1800" smtClean="0"/>
              <a:t>.</a:t>
            </a:r>
          </a:p>
          <a:p>
            <a:pPr lvl="1" indent="0">
              <a:lnSpc>
                <a:spcPct val="80000"/>
              </a:lnSpc>
            </a:pPr>
            <a:r>
              <a:rPr lang="en-US" sz="1600" smtClean="0"/>
              <a:t>If it is not, you can make necessary adjustments and install the proper output attenuator and equalizer to achieve the correct upstream input level at the first amplifier location, which will give you the desired headend </a:t>
            </a:r>
            <a:r>
              <a:rPr lang="en-US" sz="1600" i="1" smtClean="0"/>
              <a:t>X level</a:t>
            </a:r>
            <a:r>
              <a:rPr lang="en-US" sz="1600" smtClean="0"/>
              <a:t>.</a:t>
            </a: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4705" name="Rectangle 2"/>
          <p:cNvSpPr>
            <a:spLocks noGrp="1" noChangeArrowheads="1"/>
          </p:cNvSpPr>
          <p:nvPr>
            <p:ph type="title"/>
          </p:nvPr>
        </p:nvSpPr>
        <p:spPr/>
        <p:txBody>
          <a:bodyPr/>
          <a:lstStyle/>
          <a:p>
            <a:r>
              <a:rPr lang="en-US" smtClean="0"/>
              <a:t>Changes to the Return Network</a:t>
            </a:r>
          </a:p>
        </p:txBody>
      </p:sp>
      <p:sp>
        <p:nvSpPr>
          <p:cNvPr id="1224706" name="Rectangle 3"/>
          <p:cNvSpPr>
            <a:spLocks noGrp="1" noChangeArrowheads="1"/>
          </p:cNvSpPr>
          <p:nvPr>
            <p:ph sz="quarter" idx="1"/>
          </p:nvPr>
        </p:nvSpPr>
        <p:spPr/>
        <p:txBody>
          <a:bodyPr>
            <a:normAutofit fontScale="92500" lnSpcReduction="20000"/>
          </a:bodyPr>
          <a:lstStyle/>
          <a:p>
            <a:r>
              <a:rPr lang="en-US" smtClean="0"/>
              <a:t>ANY CHANGES TO THE RETURN PATH FROM THE SUBSCRIBER TO THE HEADEND CAN EFFECT ITS PERFORMANCE</a:t>
            </a:r>
          </a:p>
          <a:p>
            <a:r>
              <a:rPr lang="en-US" smtClean="0"/>
              <a:t>Planned</a:t>
            </a:r>
          </a:p>
          <a:p>
            <a:pPr lvl="1" indent="0"/>
            <a:r>
              <a:rPr lang="en-US" smtClean="0"/>
              <a:t>Segmentation of Return</a:t>
            </a:r>
          </a:p>
          <a:p>
            <a:pPr lvl="2"/>
            <a:r>
              <a:rPr lang="en-US" smtClean="0"/>
              <a:t>Changes in Headend or Node</a:t>
            </a:r>
          </a:p>
          <a:p>
            <a:r>
              <a:rPr lang="en-US" smtClean="0"/>
              <a:t>Un-Planned</a:t>
            </a:r>
          </a:p>
          <a:p>
            <a:pPr lvl="1" indent="0"/>
            <a:r>
              <a:rPr lang="en-US" smtClean="0"/>
              <a:t>Bad tap</a:t>
            </a:r>
          </a:p>
          <a:p>
            <a:pPr lvl="1" indent="0"/>
            <a:r>
              <a:rPr lang="en-US" smtClean="0"/>
              <a:t>Optoelectronics Failure</a:t>
            </a:r>
          </a:p>
          <a:p>
            <a:pPr lvl="1" indent="0"/>
            <a:r>
              <a:rPr lang="en-US" smtClean="0"/>
              <a:t>Ingress</a:t>
            </a:r>
          </a:p>
          <a:p>
            <a:pPr lvl="1" indent="0"/>
            <a:r>
              <a:rPr lang="en-US" smtClean="0"/>
              <a:t>Technician – Laser RF input level changes in the field</a:t>
            </a: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6753" name="Rectangle 2"/>
          <p:cNvSpPr>
            <a:spLocks noGrp="1" noChangeArrowheads="1"/>
          </p:cNvSpPr>
          <p:nvPr>
            <p:ph type="title"/>
          </p:nvPr>
        </p:nvSpPr>
        <p:spPr/>
        <p:txBody>
          <a:bodyPr/>
          <a:lstStyle/>
          <a:p>
            <a:r>
              <a:rPr lang="en-US" sz="2000" smtClean="0"/>
              <a:t>ANY CHANGES TO THE RETURN PATH FROM THE SUBSCRIBER TO THE HEADEND CAN AFFECT ITS PERFORMANCE</a:t>
            </a:r>
          </a:p>
        </p:txBody>
      </p:sp>
      <p:pic>
        <p:nvPicPr>
          <p:cNvPr id="1226754" name="Picture 3"/>
          <p:cNvPicPr>
            <a:picLocks noGrp="1" noChangeAspect="1" noChangeArrowheads="1"/>
          </p:cNvPicPr>
          <p:nvPr>
            <p:ph sz="quarter" idx="1"/>
          </p:nvPr>
        </p:nvPicPr>
        <p:blipFill>
          <a:blip r:embed="rId3" cstate="print"/>
          <a:srcRect/>
          <a:stretch>
            <a:fillRect/>
          </a:stretch>
        </p:blipFill>
        <p:spPr>
          <a:xfrm>
            <a:off x="381000" y="1219200"/>
            <a:ext cx="8382000" cy="5480050"/>
          </a:xfrm>
        </p:spPr>
      </p:pic>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801" name="Title 1"/>
          <p:cNvSpPr>
            <a:spLocks noGrp="1"/>
          </p:cNvSpPr>
          <p:nvPr>
            <p:ph type="title"/>
          </p:nvPr>
        </p:nvSpPr>
        <p:spPr/>
        <p:txBody>
          <a:bodyPr/>
          <a:lstStyle/>
          <a:p>
            <a:r>
              <a:rPr lang="en-US" sz="2000" smtClean="0"/>
              <a:t>ANY CHANGES TO THE RETURN PATH FROM THE SUBSCRIBER TO THE HEADEND CAN AFFECT ITS PERFORMANCE</a:t>
            </a:r>
          </a:p>
        </p:txBody>
      </p:sp>
      <p:pic>
        <p:nvPicPr>
          <p:cNvPr id="1228802" name="Picture 3"/>
          <p:cNvPicPr>
            <a:picLocks noGrp="1" noChangeAspect="1" noChangeArrowheads="1"/>
          </p:cNvPicPr>
          <p:nvPr>
            <p:ph sz="quarter" idx="1"/>
          </p:nvPr>
        </p:nvPicPr>
        <p:blipFill>
          <a:blip r:embed="rId3" cstate="print"/>
          <a:srcRect/>
          <a:stretch>
            <a:fillRect/>
          </a:stretch>
        </p:blipFill>
        <p:spPr>
          <a:xfrm>
            <a:off x="217488" y="1447800"/>
            <a:ext cx="8774112" cy="4038600"/>
          </a:xfrm>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p:cNvPicPr>
            <a:picLocks noChangeAspect="1" noChangeArrowheads="1"/>
          </p:cNvPicPr>
          <p:nvPr/>
        </p:nvPicPr>
        <p:blipFill>
          <a:blip r:embed="rId3" cstate="print"/>
          <a:srcRect/>
          <a:stretch>
            <a:fillRect/>
          </a:stretch>
        </p:blipFill>
        <p:spPr bwMode="auto">
          <a:xfrm>
            <a:off x="195263" y="261938"/>
            <a:ext cx="8753475" cy="6334125"/>
          </a:xfrm>
          <a:prstGeom prst="rect">
            <a:avLst/>
          </a:prstGeom>
          <a:noFill/>
          <a:ln w="9525">
            <a:noFill/>
            <a:miter lim="800000"/>
            <a:headEnd/>
            <a:tailEnd/>
          </a:ln>
        </p:spPr>
      </p:pic>
      <p:sp>
        <p:nvSpPr>
          <p:cNvPr id="36866" name="Rectangle 5"/>
          <p:cNvSpPr>
            <a:spLocks noGrp="1" noChangeArrowheads="1"/>
          </p:cNvSpPr>
          <p:nvPr>
            <p:ph type="title"/>
          </p:nvPr>
        </p:nvSpPr>
        <p:spPr/>
        <p:txBody>
          <a:bodyPr>
            <a:normAutofit fontScale="90000"/>
          </a:bodyPr>
          <a:lstStyle/>
          <a:p>
            <a:pPr algn="r"/>
            <a:r>
              <a:rPr lang="en-US" smtClean="0"/>
              <a:t>Forward Path Unity Gain</a:t>
            </a:r>
            <a:br>
              <a:rPr lang="en-US" smtClean="0"/>
            </a:br>
            <a:endParaRPr lang="en-US" smtClean="0"/>
          </a:p>
        </p:txBody>
      </p:sp>
      <p:sp>
        <p:nvSpPr>
          <p:cNvPr id="1628167" name="Rectangle 7"/>
          <p:cNvSpPr>
            <a:spLocks noGrp="1" noChangeArrowheads="1"/>
          </p:cNvSpPr>
          <p:nvPr>
            <p:ph sz="quarter" idx="1"/>
          </p:nvPr>
        </p:nvSpPr>
        <p:spPr>
          <a:xfrm>
            <a:off x="152400" y="2514600"/>
            <a:ext cx="4191000" cy="4111625"/>
          </a:xfrm>
        </p:spPr>
        <p:txBody>
          <a:bodyPr/>
          <a:lstStyle/>
          <a:p>
            <a:pPr>
              <a:lnSpc>
                <a:spcPct val="100000"/>
              </a:lnSpc>
            </a:pPr>
            <a:r>
              <a:rPr lang="en-US" sz="1200" smtClean="0"/>
              <a:t>Unity gain in the downstream path exists when the amplifier’s station gain equals the loss of the cable and passives before it.</a:t>
            </a:r>
          </a:p>
          <a:p>
            <a:pPr>
              <a:lnSpc>
                <a:spcPct val="100000"/>
              </a:lnSpc>
            </a:pPr>
            <a:r>
              <a:rPr lang="en-US" sz="1200" smtClean="0"/>
              <a:t> In this example, the gain of each downstream amplifier is 32 dB.  The 750 MHz losses preceding each amplifier should be 32 dB as well.</a:t>
            </a:r>
          </a:p>
          <a:p>
            <a:pPr marL="457200" lvl="1" indent="117475">
              <a:lnSpc>
                <a:spcPct val="100000"/>
              </a:lnSpc>
            </a:pPr>
            <a:r>
              <a:rPr lang="en-US" sz="1000" smtClean="0"/>
              <a:t>For example, the 22 dB loss between the first and second amplifier is all due to the cable itself, so the second amplifier has a 0 dB input attenuator.  Given the +14 dBmV input and +46 dBmV output, you can see the amplifier’s 32 dB station gain equals the loss of the cable preceding it.</a:t>
            </a:r>
          </a:p>
          <a:p>
            <a:pPr>
              <a:lnSpc>
                <a:spcPct val="100000"/>
              </a:lnSpc>
            </a:pPr>
            <a:r>
              <a:rPr lang="en-US" sz="1200" smtClean="0"/>
              <a:t>The third amplifier (far right) is fed by a span that has 24 dB of loss in the cable and another 2 dB of passive loss in the directional coupler, for a total loss of 26 dB.  In order for the total loss to equal the amplifier’s 32 dB of gain, it is necessary to install a 6 dB input attenuator at the third amplifier.</a:t>
            </a:r>
          </a:p>
          <a:p>
            <a:pPr>
              <a:lnSpc>
                <a:spcPct val="100000"/>
              </a:lnSpc>
            </a:pPr>
            <a:r>
              <a:rPr lang="en-US" sz="1200" b="1" i="1" smtClean="0">
                <a:solidFill>
                  <a:srgbClr val="FF0000"/>
                </a:solidFill>
              </a:rPr>
              <a:t>In the downstream plant, the unity gain reference point is the amplifier output.</a:t>
            </a:r>
          </a:p>
          <a:p>
            <a:pPr>
              <a:lnSpc>
                <a:spcPct val="100000"/>
              </a:lnSpc>
            </a:pPr>
            <a:endParaRPr lang="en-US" sz="1200" smtClean="0"/>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0849" name="Rectangle 2"/>
          <p:cNvSpPr>
            <a:spLocks noGrp="1" noChangeArrowheads="1"/>
          </p:cNvSpPr>
          <p:nvPr>
            <p:ph type="ctrTitle"/>
          </p:nvPr>
        </p:nvSpPr>
        <p:spPr/>
        <p:txBody>
          <a:bodyPr>
            <a:normAutofit fontScale="90000"/>
          </a:bodyPr>
          <a:lstStyle/>
          <a:p>
            <a:r>
              <a:rPr lang="en-US" smtClean="0"/>
              <a:t>Return Path Maintenance and Troubleshooting</a:t>
            </a:r>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2897" name="Rectangle 5"/>
          <p:cNvSpPr>
            <a:spLocks noGrp="1" noChangeArrowheads="1"/>
          </p:cNvSpPr>
          <p:nvPr>
            <p:ph type="title"/>
          </p:nvPr>
        </p:nvSpPr>
        <p:spPr/>
        <p:txBody>
          <a:bodyPr/>
          <a:lstStyle/>
          <a:p>
            <a:r>
              <a:rPr lang="en-US" smtClean="0"/>
              <a:t>Upstream Challenges</a:t>
            </a:r>
          </a:p>
        </p:txBody>
      </p:sp>
      <p:sp>
        <p:nvSpPr>
          <p:cNvPr id="1232898" name="Rectangle 6"/>
          <p:cNvSpPr>
            <a:spLocks noGrp="1" noChangeArrowheads="1"/>
          </p:cNvSpPr>
          <p:nvPr>
            <p:ph sz="quarter" idx="1"/>
          </p:nvPr>
        </p:nvSpPr>
        <p:spPr/>
        <p:txBody>
          <a:bodyPr/>
          <a:lstStyle/>
          <a:p>
            <a:r>
              <a:rPr lang="en-US" smtClean="0"/>
              <a:t>Problems with sub-split in two-way networks:</a:t>
            </a:r>
          </a:p>
          <a:p>
            <a:pPr lvl="1" indent="0"/>
            <a:r>
              <a:rPr lang="en-US" smtClean="0"/>
              <a:t>Upstream noise funneling</a:t>
            </a:r>
          </a:p>
          <a:p>
            <a:pPr lvl="1" indent="0"/>
            <a:r>
              <a:rPr lang="en-US" smtClean="0"/>
              <a:t>Prevalence of manmade noise in upstream frequency spectrum</a:t>
            </a:r>
          </a:p>
          <a:p>
            <a:pPr lvl="1" indent="0"/>
            <a:r>
              <a:rPr lang="en-US" smtClean="0"/>
              <a:t>Lack of upstream reference signals</a:t>
            </a:r>
          </a:p>
          <a:p>
            <a:pPr lvl="1" indent="0"/>
            <a:r>
              <a:rPr lang="en-US" smtClean="0"/>
              <a:t>Difficult to locate problems</a:t>
            </a:r>
          </a:p>
        </p:txBody>
      </p:sp>
      <p:sp>
        <p:nvSpPr>
          <p:cNvPr id="1232899" name="Rectangle 4"/>
          <p:cNvSpPr>
            <a:spLocks noChangeArrowheads="1"/>
          </p:cNvSpPr>
          <p:nvPr/>
        </p:nvSpPr>
        <p:spPr bwMode="auto">
          <a:xfrm>
            <a:off x="381000" y="1219200"/>
            <a:ext cx="6940550" cy="552450"/>
          </a:xfrm>
          <a:prstGeom prst="rect">
            <a:avLst/>
          </a:prstGeom>
          <a:noFill/>
          <a:ln w="9525">
            <a:noFill/>
            <a:miter lim="800000"/>
            <a:headEnd/>
            <a:tailEnd/>
          </a:ln>
        </p:spPr>
        <p:txBody>
          <a:bodyPr lIns="82124" tIns="41061" rIns="82124" bIns="41061" anchor="b"/>
          <a:lstStyle/>
          <a:p>
            <a:pPr defTabSz="814388" eaLnBrk="0" hangingPunct="0">
              <a:lnSpc>
                <a:spcPct val="90000"/>
              </a:lnSpc>
              <a:tabLst>
                <a:tab pos="4459288" algn="l"/>
              </a:tabLst>
            </a:pPr>
            <a:endParaRPr lang="en-US" sz="2800"/>
          </a:p>
        </p:txBody>
      </p:sp>
      <p:pic>
        <p:nvPicPr>
          <p:cNvPr id="1232900" name="Picture 12" descr="MCBD19769_0000[1]"/>
          <p:cNvPicPr>
            <a:picLocks noChangeAspect="1" noChangeArrowheads="1"/>
          </p:cNvPicPr>
          <p:nvPr/>
        </p:nvPicPr>
        <p:blipFill>
          <a:blip r:embed="rId3" cstate="print"/>
          <a:srcRect/>
          <a:stretch>
            <a:fillRect/>
          </a:stretch>
        </p:blipFill>
        <p:spPr bwMode="auto">
          <a:xfrm>
            <a:off x="5349875" y="3670300"/>
            <a:ext cx="2833688" cy="24796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4945" name="Rectangle 6"/>
          <p:cNvSpPr>
            <a:spLocks noGrp="1" noChangeArrowheads="1"/>
          </p:cNvSpPr>
          <p:nvPr>
            <p:ph type="title" sz="quarter"/>
          </p:nvPr>
        </p:nvSpPr>
        <p:spPr/>
        <p:txBody>
          <a:bodyPr/>
          <a:lstStyle/>
          <a:p>
            <a:r>
              <a:rPr lang="en-US" smtClean="0"/>
              <a:t>Upstream RF Impairments</a:t>
            </a:r>
          </a:p>
        </p:txBody>
      </p:sp>
      <p:sp>
        <p:nvSpPr>
          <p:cNvPr id="1234946" name="Rectangle 8"/>
          <p:cNvSpPr>
            <a:spLocks noGrp="1" noChangeArrowheads="1"/>
          </p:cNvSpPr>
          <p:nvPr>
            <p:ph sz="quarter" idx="1"/>
          </p:nvPr>
        </p:nvSpPr>
        <p:spPr/>
        <p:txBody>
          <a:bodyPr/>
          <a:lstStyle/>
          <a:p>
            <a:pPr marL="0" indent="0">
              <a:buFont typeface="Wingdings" pitchFamily="2" charset="2"/>
              <a:buNone/>
            </a:pPr>
            <a:r>
              <a:rPr lang="en-US" sz="2000" b="1" smtClean="0"/>
              <a:t>Stationary Impairments</a:t>
            </a:r>
          </a:p>
          <a:p>
            <a:pPr marL="0" indent="0"/>
            <a:r>
              <a:rPr lang="en-US" sz="2000" smtClean="0"/>
              <a:t>Thermal noise</a:t>
            </a:r>
          </a:p>
          <a:p>
            <a:pPr marL="0" indent="0"/>
            <a:r>
              <a:rPr lang="en-US" sz="2000" smtClean="0"/>
              <a:t>Intermodulation distortion</a:t>
            </a:r>
          </a:p>
          <a:p>
            <a:pPr marL="0" indent="0"/>
            <a:r>
              <a:rPr lang="en-US" sz="2000" smtClean="0"/>
              <a:t>Frequency response</a:t>
            </a:r>
          </a:p>
          <a:p>
            <a:pPr marL="0" indent="0"/>
            <a:endParaRPr lang="en-US" sz="2000" smtClean="0"/>
          </a:p>
        </p:txBody>
      </p:sp>
      <p:sp>
        <p:nvSpPr>
          <p:cNvPr id="1234947" name="Rectangle 9"/>
          <p:cNvSpPr>
            <a:spLocks noGrp="1" noChangeArrowheads="1"/>
          </p:cNvSpPr>
          <p:nvPr>
            <p:ph sz="quarter" idx="2"/>
          </p:nvPr>
        </p:nvSpPr>
        <p:spPr/>
        <p:txBody>
          <a:bodyPr/>
          <a:lstStyle/>
          <a:p>
            <a:pPr marL="0" indent="0">
              <a:buFont typeface="Wingdings" pitchFamily="2" charset="2"/>
              <a:buNone/>
            </a:pPr>
            <a:r>
              <a:rPr lang="en-US" sz="2000" b="1" smtClean="0"/>
              <a:t>Transient Impairments</a:t>
            </a:r>
            <a:endParaRPr lang="en-US" sz="2000" smtClean="0"/>
          </a:p>
          <a:p>
            <a:pPr marL="0" indent="0"/>
            <a:r>
              <a:rPr lang="en-US" sz="2000" smtClean="0"/>
              <a:t>RF ingress</a:t>
            </a:r>
          </a:p>
          <a:p>
            <a:pPr marL="0" indent="0"/>
            <a:r>
              <a:rPr lang="en-US" sz="2000" smtClean="0"/>
              <a:t>Impulse noise</a:t>
            </a:r>
          </a:p>
          <a:p>
            <a:pPr marL="0" indent="0"/>
            <a:r>
              <a:rPr lang="en-US" sz="2000" smtClean="0"/>
              <a:t>Signal clipping</a:t>
            </a:r>
          </a:p>
        </p:txBody>
      </p:sp>
      <p:sp>
        <p:nvSpPr>
          <p:cNvPr id="1234948" name="Rectangle 10"/>
          <p:cNvSpPr>
            <a:spLocks noGrp="1" noChangeArrowheads="1"/>
          </p:cNvSpPr>
          <p:nvPr>
            <p:ph sz="quarter" idx="3"/>
          </p:nvPr>
        </p:nvSpPr>
        <p:spPr/>
        <p:txBody>
          <a:bodyPr/>
          <a:lstStyle/>
          <a:p>
            <a:pPr marL="0" indent="0">
              <a:buFont typeface="Wingdings" pitchFamily="2" charset="2"/>
              <a:buNone/>
            </a:pPr>
            <a:r>
              <a:rPr lang="en-US" sz="2000" b="1" dirty="0" smtClean="0"/>
              <a:t>Multiplicative Impairments</a:t>
            </a:r>
            <a:endParaRPr lang="en-US" sz="2000" dirty="0" smtClean="0"/>
          </a:p>
          <a:p>
            <a:pPr marL="0" indent="0"/>
            <a:r>
              <a:rPr lang="en-US" sz="2000" dirty="0" smtClean="0"/>
              <a:t>Intermittent connections</a:t>
            </a:r>
          </a:p>
          <a:p>
            <a:pPr marL="0" indent="0"/>
            <a:r>
              <a:rPr lang="en-US" sz="2000" dirty="0" smtClean="0"/>
              <a:t>Group Delay</a:t>
            </a:r>
          </a:p>
        </p:txBody>
      </p:sp>
      <p:pic>
        <p:nvPicPr>
          <p:cNvPr id="1234950" name="Picture 15" descr="MCj02345410000[1]"/>
          <p:cNvPicPr>
            <a:picLocks noGrp="1" noChangeAspect="1" noChangeArrowheads="1"/>
          </p:cNvPicPr>
          <p:nvPr>
            <p:ph sz="quarter" idx="4"/>
          </p:nvPr>
        </p:nvPicPr>
        <p:blipFill>
          <a:blip r:embed="rId3" cstate="print"/>
          <a:srcRect/>
          <a:stretch>
            <a:fillRect/>
          </a:stretch>
        </p:blipFill>
        <p:spPr>
          <a:xfrm>
            <a:off x="5181600" y="3886200"/>
            <a:ext cx="2605088" cy="2605088"/>
          </a:xfrm>
        </p:spPr>
      </p:pic>
      <p:sp>
        <p:nvSpPr>
          <p:cNvPr id="1234949" name="Rectangle 4"/>
          <p:cNvSpPr>
            <a:spLocks noChangeArrowheads="1"/>
          </p:cNvSpPr>
          <p:nvPr/>
        </p:nvSpPr>
        <p:spPr bwMode="auto">
          <a:xfrm>
            <a:off x="381000" y="1219200"/>
            <a:ext cx="6940550" cy="552450"/>
          </a:xfrm>
          <a:prstGeom prst="rect">
            <a:avLst/>
          </a:prstGeom>
          <a:noFill/>
          <a:ln w="9525">
            <a:noFill/>
            <a:miter lim="800000"/>
            <a:headEnd/>
            <a:tailEnd/>
          </a:ln>
        </p:spPr>
        <p:txBody>
          <a:bodyPr lIns="82124" tIns="41061" rIns="82124" bIns="41061" anchor="b"/>
          <a:lstStyle/>
          <a:p>
            <a:pPr defTabSz="814388" eaLnBrk="0" hangingPunct="0">
              <a:lnSpc>
                <a:spcPct val="90000"/>
              </a:lnSpc>
              <a:tabLst>
                <a:tab pos="4459288" algn="l"/>
              </a:tabLst>
            </a:pPr>
            <a:endParaRPr lang="en-US" sz="280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6993" name="Rectangle 5"/>
          <p:cNvSpPr>
            <a:spLocks noGrp="1" noChangeArrowheads="1"/>
          </p:cNvSpPr>
          <p:nvPr>
            <p:ph type="title"/>
          </p:nvPr>
        </p:nvSpPr>
        <p:spPr/>
        <p:txBody>
          <a:bodyPr/>
          <a:lstStyle/>
          <a:p>
            <a:r>
              <a:rPr lang="en-US" smtClean="0"/>
              <a:t>Thermal Noise</a:t>
            </a:r>
          </a:p>
        </p:txBody>
      </p:sp>
      <p:sp>
        <p:nvSpPr>
          <p:cNvPr id="1236994" name="Rectangle 6"/>
          <p:cNvSpPr>
            <a:spLocks noGrp="1" noChangeArrowheads="1"/>
          </p:cNvSpPr>
          <p:nvPr>
            <p:ph sz="quarter" idx="1"/>
          </p:nvPr>
        </p:nvSpPr>
        <p:spPr/>
        <p:txBody>
          <a:bodyPr/>
          <a:lstStyle/>
          <a:p>
            <a:r>
              <a:rPr lang="en-US" smtClean="0"/>
              <a:t>Characteristic of all active components:</a:t>
            </a:r>
          </a:p>
          <a:p>
            <a:pPr lvl="1" indent="0"/>
            <a:r>
              <a:rPr lang="en-US" smtClean="0"/>
              <a:t>Optoelectronics</a:t>
            </a:r>
          </a:p>
          <a:p>
            <a:pPr lvl="1" indent="0"/>
            <a:r>
              <a:rPr lang="en-US" smtClean="0"/>
              <a:t>Upstream amplifiers</a:t>
            </a:r>
          </a:p>
          <a:p>
            <a:pPr lvl="1" indent="0"/>
            <a:r>
              <a:rPr lang="en-US" smtClean="0"/>
              <a:t>In-home devices</a:t>
            </a:r>
          </a:p>
          <a:p>
            <a:r>
              <a:rPr lang="en-US" smtClean="0"/>
              <a:t>Improper network alignment or defective equipment can cause low carrier levels or a high noise floor—as can improper upstream combining—which will degrade carrier-to-noise ratio</a:t>
            </a:r>
          </a:p>
        </p:txBody>
      </p:sp>
      <p:sp>
        <p:nvSpPr>
          <p:cNvPr id="1236995" name="Rectangle 4"/>
          <p:cNvSpPr>
            <a:spLocks noChangeArrowheads="1"/>
          </p:cNvSpPr>
          <p:nvPr/>
        </p:nvSpPr>
        <p:spPr bwMode="auto">
          <a:xfrm>
            <a:off x="381000" y="1219200"/>
            <a:ext cx="6940550" cy="552450"/>
          </a:xfrm>
          <a:prstGeom prst="rect">
            <a:avLst/>
          </a:prstGeom>
          <a:noFill/>
          <a:ln w="9525">
            <a:noFill/>
            <a:miter lim="800000"/>
            <a:headEnd/>
            <a:tailEnd/>
          </a:ln>
        </p:spPr>
        <p:txBody>
          <a:bodyPr lIns="82124" tIns="41061" rIns="82124" bIns="41061" anchor="b"/>
          <a:lstStyle/>
          <a:p>
            <a:pPr defTabSz="814388" eaLnBrk="0" hangingPunct="0">
              <a:lnSpc>
                <a:spcPct val="90000"/>
              </a:lnSpc>
              <a:tabLst>
                <a:tab pos="4459288" algn="l"/>
              </a:tabLst>
            </a:pPr>
            <a:endParaRPr lang="en-US" sz="2800"/>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9041" name="Rectangle 2"/>
          <p:cNvSpPr>
            <a:spLocks noGrp="1" noChangeArrowheads="1"/>
          </p:cNvSpPr>
          <p:nvPr>
            <p:ph type="title"/>
          </p:nvPr>
        </p:nvSpPr>
        <p:spPr/>
        <p:txBody>
          <a:bodyPr/>
          <a:lstStyle/>
          <a:p>
            <a:r>
              <a:rPr lang="en-US" smtClean="0"/>
              <a:t>Thermal Noise</a:t>
            </a:r>
          </a:p>
        </p:txBody>
      </p:sp>
      <p:pic>
        <p:nvPicPr>
          <p:cNvPr id="1239042" name="Picture 4"/>
          <p:cNvPicPr>
            <a:picLocks noChangeAspect="1" noChangeArrowheads="1"/>
          </p:cNvPicPr>
          <p:nvPr/>
        </p:nvPicPr>
        <p:blipFill>
          <a:blip r:embed="rId3" cstate="print"/>
          <a:srcRect l="2087" t="24075" r="4697" b="12962"/>
          <a:stretch>
            <a:fillRect/>
          </a:stretch>
        </p:blipFill>
        <p:spPr bwMode="auto">
          <a:xfrm>
            <a:off x="0" y="1295400"/>
            <a:ext cx="5105400" cy="2590800"/>
          </a:xfrm>
          <a:prstGeom prst="rect">
            <a:avLst/>
          </a:prstGeom>
          <a:noFill/>
          <a:ln w="9525">
            <a:noFill/>
            <a:miter lim="800000"/>
            <a:headEnd/>
            <a:tailEnd/>
          </a:ln>
        </p:spPr>
      </p:pic>
      <p:pic>
        <p:nvPicPr>
          <p:cNvPr id="1239043" name="Picture 6"/>
          <p:cNvPicPr>
            <a:picLocks noChangeAspect="1" noChangeArrowheads="1"/>
          </p:cNvPicPr>
          <p:nvPr/>
        </p:nvPicPr>
        <p:blipFill>
          <a:blip r:embed="rId4" cstate="print"/>
          <a:srcRect l="2087" t="21297" r="1913" b="13747"/>
          <a:stretch>
            <a:fillRect/>
          </a:stretch>
        </p:blipFill>
        <p:spPr bwMode="auto">
          <a:xfrm>
            <a:off x="3733800" y="3886200"/>
            <a:ext cx="5257800" cy="2743200"/>
          </a:xfrm>
          <a:prstGeom prst="rect">
            <a:avLst/>
          </a:prstGeom>
          <a:noFill/>
          <a:ln w="9525">
            <a:noFill/>
            <a:miter lim="800000"/>
            <a:headEnd/>
            <a:tailEnd/>
          </a:ln>
        </p:spPr>
      </p:pic>
      <p:sp>
        <p:nvSpPr>
          <p:cNvPr id="1239044" name="Text Box 7"/>
          <p:cNvSpPr txBox="1">
            <a:spLocks noChangeArrowheads="1"/>
          </p:cNvSpPr>
          <p:nvPr/>
        </p:nvSpPr>
        <p:spPr bwMode="auto">
          <a:xfrm>
            <a:off x="5502275" y="2212975"/>
            <a:ext cx="3260725" cy="803275"/>
          </a:xfrm>
          <a:prstGeom prst="rect">
            <a:avLst/>
          </a:prstGeom>
          <a:noFill/>
          <a:ln w="9525">
            <a:noFill/>
            <a:miter lim="800000"/>
            <a:headEnd/>
            <a:tailEnd/>
          </a:ln>
        </p:spPr>
        <p:txBody>
          <a:bodyPr wrap="none" lIns="73025" tIns="36512" rIns="73025" bIns="36512">
            <a:spAutoFit/>
          </a:bodyPr>
          <a:lstStyle/>
          <a:p>
            <a:pPr algn="ctr" eaLnBrk="0" hangingPunct="0"/>
            <a:r>
              <a:rPr lang="en-US"/>
              <a:t>Good carrier-to-noise</a:t>
            </a:r>
          </a:p>
          <a:p>
            <a:pPr algn="ctr" eaLnBrk="0" hangingPunct="0"/>
            <a:r>
              <a:rPr lang="en-US"/>
              <a:t>ratio (~50 dB)</a:t>
            </a:r>
          </a:p>
        </p:txBody>
      </p:sp>
      <p:sp>
        <p:nvSpPr>
          <p:cNvPr id="1239045" name="Text Box 8"/>
          <p:cNvSpPr txBox="1">
            <a:spLocks noChangeArrowheads="1"/>
          </p:cNvSpPr>
          <p:nvPr/>
        </p:nvSpPr>
        <p:spPr bwMode="auto">
          <a:xfrm>
            <a:off x="152400" y="4956175"/>
            <a:ext cx="3160713" cy="803275"/>
          </a:xfrm>
          <a:prstGeom prst="rect">
            <a:avLst/>
          </a:prstGeom>
          <a:noFill/>
          <a:ln w="9525">
            <a:noFill/>
            <a:miter lim="800000"/>
            <a:headEnd/>
            <a:tailEnd/>
          </a:ln>
        </p:spPr>
        <p:txBody>
          <a:bodyPr wrap="none" lIns="73025" tIns="36512" rIns="73025" bIns="36512">
            <a:spAutoFit/>
          </a:bodyPr>
          <a:lstStyle/>
          <a:p>
            <a:pPr algn="ctr" eaLnBrk="0" hangingPunct="0"/>
            <a:r>
              <a:rPr lang="en-US"/>
              <a:t>Poor carrier-to-noise</a:t>
            </a:r>
          </a:p>
          <a:p>
            <a:pPr algn="ctr" eaLnBrk="0" hangingPunct="0"/>
            <a:r>
              <a:rPr lang="en-US"/>
              <a:t>ratio (~12 to 15 dB)</a:t>
            </a:r>
          </a:p>
        </p:txBody>
      </p:sp>
      <p:sp>
        <p:nvSpPr>
          <p:cNvPr id="1239046" name="Line 9"/>
          <p:cNvSpPr>
            <a:spLocks noChangeShapeType="1"/>
          </p:cNvSpPr>
          <p:nvPr/>
        </p:nvSpPr>
        <p:spPr bwMode="auto">
          <a:xfrm>
            <a:off x="3276600" y="5410200"/>
            <a:ext cx="762000" cy="0"/>
          </a:xfrm>
          <a:prstGeom prst="line">
            <a:avLst/>
          </a:prstGeom>
          <a:noFill/>
          <a:ln w="76200">
            <a:solidFill>
              <a:schemeClr val="accent2"/>
            </a:solidFill>
            <a:round/>
            <a:headEnd/>
            <a:tailEnd type="triangle" w="med" len="med"/>
          </a:ln>
        </p:spPr>
        <p:txBody>
          <a:bodyPr lIns="73025" tIns="36512" rIns="73025" bIns="36512"/>
          <a:lstStyle/>
          <a:p>
            <a:endParaRPr lang="en-US"/>
          </a:p>
        </p:txBody>
      </p:sp>
      <p:sp>
        <p:nvSpPr>
          <p:cNvPr id="1239047" name="Line 10"/>
          <p:cNvSpPr>
            <a:spLocks noChangeShapeType="1"/>
          </p:cNvSpPr>
          <p:nvPr/>
        </p:nvSpPr>
        <p:spPr bwMode="auto">
          <a:xfrm flipH="1">
            <a:off x="4800600" y="2667000"/>
            <a:ext cx="685800" cy="0"/>
          </a:xfrm>
          <a:prstGeom prst="line">
            <a:avLst/>
          </a:prstGeom>
          <a:noFill/>
          <a:ln w="76200">
            <a:solidFill>
              <a:schemeClr val="accent2"/>
            </a:solidFill>
            <a:round/>
            <a:headEnd/>
            <a:tailEnd type="triangle" w="med" len="med"/>
          </a:ln>
        </p:spPr>
        <p:txBody>
          <a:bodyPr lIns="73025" tIns="36512" rIns="73025" bIns="36512"/>
          <a:lstStyle/>
          <a:p>
            <a:endParaRPr lang="en-US"/>
          </a:p>
        </p:txBody>
      </p:sp>
      <p:sp>
        <p:nvSpPr>
          <p:cNvPr id="1239048" name="AutoShape 11"/>
          <p:cNvSpPr>
            <a:spLocks noChangeArrowheads="1"/>
          </p:cNvSpPr>
          <p:nvPr/>
        </p:nvSpPr>
        <p:spPr bwMode="auto">
          <a:xfrm>
            <a:off x="2895600" y="1828800"/>
            <a:ext cx="152400" cy="1219200"/>
          </a:xfrm>
          <a:prstGeom prst="upDownArrow">
            <a:avLst>
              <a:gd name="adj1" fmla="val 50000"/>
              <a:gd name="adj2" fmla="val 160000"/>
            </a:avLst>
          </a:prstGeom>
          <a:solidFill>
            <a:schemeClr val="accent2"/>
          </a:solidFill>
          <a:ln w="9525">
            <a:solidFill>
              <a:schemeClr val="accent2"/>
            </a:solidFill>
            <a:miter lim="800000"/>
            <a:headEnd/>
            <a:tailEnd/>
          </a:ln>
        </p:spPr>
        <p:txBody>
          <a:bodyPr wrap="none" lIns="73025" tIns="36512" rIns="73025" bIns="36512" anchor="ctr"/>
          <a:lstStyle/>
          <a:p>
            <a:pPr algn="ctr" eaLnBrk="0" hangingPunct="0">
              <a:lnSpc>
                <a:spcPct val="90000"/>
              </a:lnSpc>
            </a:pPr>
            <a:endParaRPr lang="en-US"/>
          </a:p>
        </p:txBody>
      </p:sp>
      <p:sp>
        <p:nvSpPr>
          <p:cNvPr id="1239049" name="AutoShape 12"/>
          <p:cNvSpPr>
            <a:spLocks noChangeArrowheads="1"/>
          </p:cNvSpPr>
          <p:nvPr/>
        </p:nvSpPr>
        <p:spPr bwMode="auto">
          <a:xfrm>
            <a:off x="6629400" y="4572000"/>
            <a:ext cx="152400" cy="762000"/>
          </a:xfrm>
          <a:prstGeom prst="upDownArrow">
            <a:avLst>
              <a:gd name="adj1" fmla="val 50000"/>
              <a:gd name="adj2" fmla="val 100000"/>
            </a:avLst>
          </a:prstGeom>
          <a:solidFill>
            <a:schemeClr val="accent2"/>
          </a:solidFill>
          <a:ln w="9525">
            <a:solidFill>
              <a:schemeClr val="accent2"/>
            </a:solidFill>
            <a:miter lim="800000"/>
            <a:headEnd/>
            <a:tailEnd/>
          </a:ln>
        </p:spPr>
        <p:txBody>
          <a:bodyPr wrap="none" lIns="73025" tIns="36512" rIns="73025" bIns="36512" anchor="ctr"/>
          <a:lstStyle/>
          <a:p>
            <a:pPr algn="ctr" eaLnBrk="0" hangingPunct="0">
              <a:lnSpc>
                <a:spcPct val="90000"/>
              </a:lnSpc>
            </a:pPr>
            <a:endParaRPr lang="en-US"/>
          </a:p>
        </p:txBody>
      </p:sp>
      <p:sp>
        <p:nvSpPr>
          <p:cNvPr id="1239050" name="Line 13"/>
          <p:cNvSpPr>
            <a:spLocks noChangeShapeType="1"/>
          </p:cNvSpPr>
          <p:nvPr/>
        </p:nvSpPr>
        <p:spPr bwMode="auto">
          <a:xfrm>
            <a:off x="6324600" y="4572000"/>
            <a:ext cx="685800" cy="0"/>
          </a:xfrm>
          <a:prstGeom prst="line">
            <a:avLst/>
          </a:prstGeom>
          <a:noFill/>
          <a:ln w="38100">
            <a:solidFill>
              <a:schemeClr val="accent2"/>
            </a:solidFill>
            <a:prstDash val="sysDot"/>
            <a:round/>
            <a:headEnd/>
            <a:tailEnd/>
          </a:ln>
        </p:spPr>
        <p:txBody>
          <a:bodyPr lIns="73025" tIns="36512" rIns="73025" bIns="36512"/>
          <a:lstStyle/>
          <a:p>
            <a:endParaRPr lang="en-US"/>
          </a:p>
        </p:txBody>
      </p:sp>
      <p:sp>
        <p:nvSpPr>
          <p:cNvPr id="1239051" name="Line 14"/>
          <p:cNvSpPr>
            <a:spLocks noChangeShapeType="1"/>
          </p:cNvSpPr>
          <p:nvPr/>
        </p:nvSpPr>
        <p:spPr bwMode="auto">
          <a:xfrm>
            <a:off x="6324600" y="5334000"/>
            <a:ext cx="685800" cy="0"/>
          </a:xfrm>
          <a:prstGeom prst="line">
            <a:avLst/>
          </a:prstGeom>
          <a:noFill/>
          <a:ln w="38100">
            <a:solidFill>
              <a:schemeClr val="accent2"/>
            </a:solidFill>
            <a:prstDash val="sysDot"/>
            <a:round/>
            <a:headEnd/>
            <a:tailEnd/>
          </a:ln>
        </p:spPr>
        <p:txBody>
          <a:bodyPr lIns="73025" tIns="36512" rIns="73025" bIns="36512"/>
          <a:lstStyle/>
          <a:p>
            <a:endParaRPr lang="en-US"/>
          </a:p>
        </p:txBody>
      </p:sp>
      <p:sp>
        <p:nvSpPr>
          <p:cNvPr id="1239052" name="Line 15"/>
          <p:cNvSpPr>
            <a:spLocks noChangeShapeType="1"/>
          </p:cNvSpPr>
          <p:nvPr/>
        </p:nvSpPr>
        <p:spPr bwMode="auto">
          <a:xfrm>
            <a:off x="2590800" y="1828800"/>
            <a:ext cx="685800" cy="0"/>
          </a:xfrm>
          <a:prstGeom prst="line">
            <a:avLst/>
          </a:prstGeom>
          <a:noFill/>
          <a:ln w="38100">
            <a:solidFill>
              <a:schemeClr val="accent2"/>
            </a:solidFill>
            <a:prstDash val="sysDot"/>
            <a:round/>
            <a:headEnd/>
            <a:tailEnd/>
          </a:ln>
        </p:spPr>
        <p:txBody>
          <a:bodyPr lIns="73025" tIns="36512" rIns="73025" bIns="36512"/>
          <a:lstStyle/>
          <a:p>
            <a:endParaRPr lang="en-US"/>
          </a:p>
        </p:txBody>
      </p:sp>
      <p:sp>
        <p:nvSpPr>
          <p:cNvPr id="1239053" name="Line 16"/>
          <p:cNvSpPr>
            <a:spLocks noChangeShapeType="1"/>
          </p:cNvSpPr>
          <p:nvPr/>
        </p:nvSpPr>
        <p:spPr bwMode="auto">
          <a:xfrm>
            <a:off x="2590800" y="3048000"/>
            <a:ext cx="685800" cy="0"/>
          </a:xfrm>
          <a:prstGeom prst="line">
            <a:avLst/>
          </a:prstGeom>
          <a:noFill/>
          <a:ln w="38100">
            <a:solidFill>
              <a:schemeClr val="accent2"/>
            </a:solidFill>
            <a:prstDash val="sysDot"/>
            <a:round/>
            <a:headEnd/>
            <a:tailEnd/>
          </a:ln>
        </p:spPr>
        <p:txBody>
          <a:bodyPr lIns="73025" tIns="36512" rIns="73025" bIns="36512"/>
          <a:lstStyle/>
          <a:p>
            <a:endParaRPr lang="en-US"/>
          </a:p>
        </p:txBody>
      </p:sp>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1089" name="Rectangle 5"/>
          <p:cNvSpPr>
            <a:spLocks noGrp="1" noChangeArrowheads="1"/>
          </p:cNvSpPr>
          <p:nvPr>
            <p:ph type="title"/>
          </p:nvPr>
        </p:nvSpPr>
        <p:spPr/>
        <p:txBody>
          <a:bodyPr/>
          <a:lstStyle/>
          <a:p>
            <a:r>
              <a:rPr lang="en-US" smtClean="0"/>
              <a:t>Intermodulation Distortion</a:t>
            </a:r>
          </a:p>
        </p:txBody>
      </p:sp>
      <p:sp>
        <p:nvSpPr>
          <p:cNvPr id="1241090" name="Rectangle 6"/>
          <p:cNvSpPr>
            <a:spLocks noGrp="1" noChangeArrowheads="1"/>
          </p:cNvSpPr>
          <p:nvPr>
            <p:ph type="body" sz="half" idx="1"/>
          </p:nvPr>
        </p:nvSpPr>
        <p:spPr/>
        <p:txBody>
          <a:bodyPr/>
          <a:lstStyle/>
          <a:p>
            <a:pPr marL="0" indent="0"/>
            <a:r>
              <a:rPr lang="en-US" smtClean="0"/>
              <a:t>Second and third order distortions most prevalent</a:t>
            </a:r>
          </a:p>
          <a:p>
            <a:pPr marL="0" indent="0"/>
            <a:r>
              <a:rPr lang="en-US" smtClean="0"/>
              <a:t>Active devices</a:t>
            </a:r>
          </a:p>
          <a:p>
            <a:pPr marL="0" indent="0"/>
            <a:r>
              <a:rPr lang="en-US" smtClean="0"/>
              <a:t>Passive components</a:t>
            </a:r>
          </a:p>
          <a:p>
            <a:pPr marL="457200" lvl="1" indent="117475"/>
            <a:r>
              <a:rPr lang="en-US" smtClean="0"/>
              <a:t>common path distortion</a:t>
            </a:r>
          </a:p>
          <a:p>
            <a:pPr marL="457200" lvl="1" indent="117475"/>
            <a:r>
              <a:rPr lang="en-US" smtClean="0"/>
              <a:t>passive device intermodulation</a:t>
            </a:r>
          </a:p>
          <a:p>
            <a:pPr marL="0" indent="0"/>
            <a:endParaRPr lang="en-US" smtClean="0"/>
          </a:p>
        </p:txBody>
      </p:sp>
      <p:sp>
        <p:nvSpPr>
          <p:cNvPr id="1241091" name="Rectangle 4"/>
          <p:cNvSpPr>
            <a:spLocks noChangeArrowheads="1"/>
          </p:cNvSpPr>
          <p:nvPr/>
        </p:nvSpPr>
        <p:spPr bwMode="auto">
          <a:xfrm>
            <a:off x="381000" y="1219200"/>
            <a:ext cx="6940550" cy="552450"/>
          </a:xfrm>
          <a:prstGeom prst="rect">
            <a:avLst/>
          </a:prstGeom>
          <a:noFill/>
          <a:ln w="9525">
            <a:noFill/>
            <a:miter lim="800000"/>
            <a:headEnd/>
            <a:tailEnd/>
          </a:ln>
        </p:spPr>
        <p:txBody>
          <a:bodyPr lIns="82124" tIns="41061" rIns="82124" bIns="41061" anchor="b"/>
          <a:lstStyle/>
          <a:p>
            <a:pPr defTabSz="814388" eaLnBrk="0" hangingPunct="0">
              <a:lnSpc>
                <a:spcPct val="90000"/>
              </a:lnSpc>
              <a:tabLst>
                <a:tab pos="4459288" algn="l"/>
              </a:tabLst>
            </a:pPr>
            <a:endParaRPr lang="en-US" sz="2800"/>
          </a:p>
        </p:txBody>
      </p:sp>
      <p:grpSp>
        <p:nvGrpSpPr>
          <p:cNvPr id="1241092" name="Group 29"/>
          <p:cNvGrpSpPr>
            <a:grpSpLocks/>
          </p:cNvGrpSpPr>
          <p:nvPr/>
        </p:nvGrpSpPr>
        <p:grpSpPr bwMode="auto">
          <a:xfrm>
            <a:off x="3959225" y="2257425"/>
            <a:ext cx="4965700" cy="3260725"/>
            <a:chOff x="1248" y="1920"/>
            <a:chExt cx="3312" cy="2208"/>
          </a:xfrm>
        </p:grpSpPr>
        <p:pic>
          <p:nvPicPr>
            <p:cNvPr id="1241094" name="Picture 8"/>
            <p:cNvPicPr>
              <a:picLocks noChangeArrowheads="1"/>
            </p:cNvPicPr>
            <p:nvPr/>
          </p:nvPicPr>
          <p:blipFill>
            <a:blip r:embed="rId3" cstate="print"/>
            <a:srcRect/>
            <a:stretch>
              <a:fillRect/>
            </a:stretch>
          </p:blipFill>
          <p:spPr bwMode="auto">
            <a:xfrm>
              <a:off x="1248" y="1920"/>
              <a:ext cx="3312" cy="2208"/>
            </a:xfrm>
            <a:prstGeom prst="rect">
              <a:avLst/>
            </a:prstGeom>
            <a:noFill/>
            <a:ln w="9525">
              <a:noFill/>
              <a:miter lim="800000"/>
              <a:headEnd/>
              <a:tailEnd/>
            </a:ln>
          </p:spPr>
        </p:pic>
        <p:sp>
          <p:nvSpPr>
            <p:cNvPr id="1241095" name="Text Box 9"/>
            <p:cNvSpPr txBox="1">
              <a:spLocks noChangeArrowheads="1"/>
            </p:cNvSpPr>
            <p:nvPr/>
          </p:nvSpPr>
          <p:spPr bwMode="auto">
            <a:xfrm>
              <a:off x="2179" y="1920"/>
              <a:ext cx="1658" cy="318"/>
            </a:xfrm>
            <a:prstGeom prst="rect">
              <a:avLst/>
            </a:prstGeom>
            <a:solidFill>
              <a:schemeClr val="bg1"/>
            </a:solidFill>
            <a:ln w="9525">
              <a:noFill/>
              <a:miter lim="800000"/>
              <a:headEnd/>
              <a:tailEnd/>
            </a:ln>
          </p:spPr>
          <p:txBody>
            <a:bodyPr wrap="none" lIns="73025" tIns="36512" rIns="73025" bIns="36512">
              <a:spAutoFit/>
            </a:bodyPr>
            <a:lstStyle/>
            <a:p>
              <a:pPr eaLnBrk="0" hangingPunct="0"/>
              <a:r>
                <a:rPr lang="en-US" sz="2600">
                  <a:solidFill>
                    <a:srgbClr val="FF0000"/>
                  </a:solidFill>
                </a:rPr>
                <a:t>2</a:t>
              </a:r>
              <a:r>
                <a:rPr lang="en-US" sz="2600" baseline="30000">
                  <a:solidFill>
                    <a:srgbClr val="FF0000"/>
                  </a:solidFill>
                </a:rPr>
                <a:t>nd</a:t>
              </a:r>
              <a:r>
                <a:rPr lang="en-US" sz="2600">
                  <a:solidFill>
                    <a:srgbClr val="FF0000"/>
                  </a:solidFill>
                </a:rPr>
                <a:t> order beats</a:t>
              </a:r>
            </a:p>
          </p:txBody>
        </p:sp>
        <p:sp>
          <p:nvSpPr>
            <p:cNvPr id="1241096" name="Text Box 10"/>
            <p:cNvSpPr txBox="1">
              <a:spLocks noChangeArrowheads="1"/>
            </p:cNvSpPr>
            <p:nvPr/>
          </p:nvSpPr>
          <p:spPr bwMode="auto">
            <a:xfrm>
              <a:off x="2160" y="3758"/>
              <a:ext cx="1626" cy="318"/>
            </a:xfrm>
            <a:prstGeom prst="rect">
              <a:avLst/>
            </a:prstGeom>
            <a:solidFill>
              <a:schemeClr val="bg1"/>
            </a:solidFill>
            <a:ln w="9525">
              <a:noFill/>
              <a:miter lim="800000"/>
              <a:headEnd/>
              <a:tailEnd/>
            </a:ln>
          </p:spPr>
          <p:txBody>
            <a:bodyPr wrap="none" lIns="73025" tIns="36512" rIns="73025" bIns="36512">
              <a:spAutoFit/>
            </a:bodyPr>
            <a:lstStyle/>
            <a:p>
              <a:pPr eaLnBrk="0" hangingPunct="0"/>
              <a:r>
                <a:rPr lang="en-US" sz="2600">
                  <a:solidFill>
                    <a:srgbClr val="FF0000"/>
                  </a:solidFill>
                </a:rPr>
                <a:t>3</a:t>
              </a:r>
              <a:r>
                <a:rPr lang="en-US" sz="2600" baseline="30000">
                  <a:solidFill>
                    <a:srgbClr val="FF0000"/>
                  </a:solidFill>
                </a:rPr>
                <a:t>rd</a:t>
              </a:r>
              <a:r>
                <a:rPr lang="en-US" sz="2600">
                  <a:solidFill>
                    <a:srgbClr val="FF0000"/>
                  </a:solidFill>
                </a:rPr>
                <a:t> order beats</a:t>
              </a:r>
            </a:p>
          </p:txBody>
        </p:sp>
        <p:grpSp>
          <p:nvGrpSpPr>
            <p:cNvPr id="1241097" name="Group 11"/>
            <p:cNvGrpSpPr>
              <a:grpSpLocks/>
            </p:cNvGrpSpPr>
            <p:nvPr/>
          </p:nvGrpSpPr>
          <p:grpSpPr bwMode="auto">
            <a:xfrm>
              <a:off x="2208" y="2160"/>
              <a:ext cx="1536" cy="672"/>
              <a:chOff x="2208" y="2160"/>
              <a:chExt cx="1536" cy="672"/>
            </a:xfrm>
          </p:grpSpPr>
          <p:sp>
            <p:nvSpPr>
              <p:cNvPr id="1241109" name="Line 12"/>
              <p:cNvSpPr>
                <a:spLocks noChangeShapeType="1"/>
              </p:cNvSpPr>
              <p:nvPr/>
            </p:nvSpPr>
            <p:spPr bwMode="auto">
              <a:xfrm flipH="1">
                <a:off x="2208" y="2304"/>
                <a:ext cx="0" cy="528"/>
              </a:xfrm>
              <a:prstGeom prst="line">
                <a:avLst/>
              </a:prstGeom>
              <a:noFill/>
              <a:ln w="38100">
                <a:solidFill>
                  <a:srgbClr val="FF0000"/>
                </a:solidFill>
                <a:round/>
                <a:headEnd/>
                <a:tailEnd type="triangle" w="med" len="med"/>
              </a:ln>
            </p:spPr>
            <p:txBody>
              <a:bodyPr lIns="73025" tIns="36512" rIns="73025" bIns="36512"/>
              <a:lstStyle/>
              <a:p>
                <a:endParaRPr lang="en-US"/>
              </a:p>
            </p:txBody>
          </p:sp>
          <p:sp>
            <p:nvSpPr>
              <p:cNvPr id="1241110" name="Line 13"/>
              <p:cNvSpPr>
                <a:spLocks noChangeShapeType="1"/>
              </p:cNvSpPr>
              <p:nvPr/>
            </p:nvSpPr>
            <p:spPr bwMode="auto">
              <a:xfrm flipH="1">
                <a:off x="2736" y="2304"/>
                <a:ext cx="0" cy="528"/>
              </a:xfrm>
              <a:prstGeom prst="line">
                <a:avLst/>
              </a:prstGeom>
              <a:noFill/>
              <a:ln w="38100">
                <a:solidFill>
                  <a:srgbClr val="FF0000"/>
                </a:solidFill>
                <a:round/>
                <a:headEnd/>
                <a:tailEnd type="triangle" w="med" len="med"/>
              </a:ln>
            </p:spPr>
            <p:txBody>
              <a:bodyPr lIns="73025" tIns="36512" rIns="73025" bIns="36512"/>
              <a:lstStyle/>
              <a:p>
                <a:endParaRPr lang="en-US"/>
              </a:p>
            </p:txBody>
          </p:sp>
          <p:sp>
            <p:nvSpPr>
              <p:cNvPr id="1241111" name="Line 14"/>
              <p:cNvSpPr>
                <a:spLocks noChangeShapeType="1"/>
              </p:cNvSpPr>
              <p:nvPr/>
            </p:nvSpPr>
            <p:spPr bwMode="auto">
              <a:xfrm flipH="1">
                <a:off x="3216" y="2304"/>
                <a:ext cx="0" cy="528"/>
              </a:xfrm>
              <a:prstGeom prst="line">
                <a:avLst/>
              </a:prstGeom>
              <a:noFill/>
              <a:ln w="38100">
                <a:solidFill>
                  <a:srgbClr val="FF0000"/>
                </a:solidFill>
                <a:round/>
                <a:headEnd/>
                <a:tailEnd type="triangle" w="med" len="med"/>
              </a:ln>
            </p:spPr>
            <p:txBody>
              <a:bodyPr lIns="73025" tIns="36512" rIns="73025" bIns="36512"/>
              <a:lstStyle/>
              <a:p>
                <a:endParaRPr lang="en-US"/>
              </a:p>
            </p:txBody>
          </p:sp>
          <p:sp>
            <p:nvSpPr>
              <p:cNvPr id="1241112" name="Line 15"/>
              <p:cNvSpPr>
                <a:spLocks noChangeShapeType="1"/>
              </p:cNvSpPr>
              <p:nvPr/>
            </p:nvSpPr>
            <p:spPr bwMode="auto">
              <a:xfrm flipH="1">
                <a:off x="3744" y="2304"/>
                <a:ext cx="0" cy="528"/>
              </a:xfrm>
              <a:prstGeom prst="line">
                <a:avLst/>
              </a:prstGeom>
              <a:noFill/>
              <a:ln w="38100">
                <a:solidFill>
                  <a:srgbClr val="FF0000"/>
                </a:solidFill>
                <a:round/>
                <a:headEnd/>
                <a:tailEnd type="triangle" w="med" len="med"/>
              </a:ln>
            </p:spPr>
            <p:txBody>
              <a:bodyPr lIns="73025" tIns="36512" rIns="73025" bIns="36512"/>
              <a:lstStyle/>
              <a:p>
                <a:endParaRPr lang="en-US"/>
              </a:p>
            </p:txBody>
          </p:sp>
          <p:sp>
            <p:nvSpPr>
              <p:cNvPr id="1241113" name="Line 16"/>
              <p:cNvSpPr>
                <a:spLocks noChangeShapeType="1"/>
              </p:cNvSpPr>
              <p:nvPr/>
            </p:nvSpPr>
            <p:spPr bwMode="auto">
              <a:xfrm>
                <a:off x="2208" y="2304"/>
                <a:ext cx="1536" cy="0"/>
              </a:xfrm>
              <a:prstGeom prst="line">
                <a:avLst/>
              </a:prstGeom>
              <a:noFill/>
              <a:ln w="38100">
                <a:solidFill>
                  <a:srgbClr val="FF0000"/>
                </a:solidFill>
                <a:round/>
                <a:headEnd/>
                <a:tailEnd/>
              </a:ln>
            </p:spPr>
            <p:txBody>
              <a:bodyPr lIns="73025" tIns="36512" rIns="73025" bIns="36512"/>
              <a:lstStyle/>
              <a:p>
                <a:endParaRPr lang="en-US"/>
              </a:p>
            </p:txBody>
          </p:sp>
          <p:sp>
            <p:nvSpPr>
              <p:cNvPr id="1241114" name="Line 17"/>
              <p:cNvSpPr>
                <a:spLocks noChangeShapeType="1"/>
              </p:cNvSpPr>
              <p:nvPr/>
            </p:nvSpPr>
            <p:spPr bwMode="auto">
              <a:xfrm flipV="1">
                <a:off x="2976" y="2160"/>
                <a:ext cx="0" cy="144"/>
              </a:xfrm>
              <a:prstGeom prst="line">
                <a:avLst/>
              </a:prstGeom>
              <a:noFill/>
              <a:ln w="38100">
                <a:solidFill>
                  <a:srgbClr val="FF0000"/>
                </a:solidFill>
                <a:round/>
                <a:headEnd/>
                <a:tailEnd/>
              </a:ln>
            </p:spPr>
            <p:txBody>
              <a:bodyPr lIns="73025" tIns="36512" rIns="73025" bIns="36512"/>
              <a:lstStyle/>
              <a:p>
                <a:endParaRPr lang="en-US"/>
              </a:p>
            </p:txBody>
          </p:sp>
        </p:grpSp>
        <p:grpSp>
          <p:nvGrpSpPr>
            <p:cNvPr id="1241098" name="Group 18"/>
            <p:cNvGrpSpPr>
              <a:grpSpLocks/>
            </p:cNvGrpSpPr>
            <p:nvPr/>
          </p:nvGrpSpPr>
          <p:grpSpPr bwMode="auto">
            <a:xfrm>
              <a:off x="2090" y="3504"/>
              <a:ext cx="1798" cy="336"/>
              <a:chOff x="2090" y="3504"/>
              <a:chExt cx="1798" cy="336"/>
            </a:xfrm>
          </p:grpSpPr>
          <p:sp>
            <p:nvSpPr>
              <p:cNvPr id="1241099" name="Line 19"/>
              <p:cNvSpPr>
                <a:spLocks noChangeShapeType="1"/>
              </p:cNvSpPr>
              <p:nvPr/>
            </p:nvSpPr>
            <p:spPr bwMode="auto">
              <a:xfrm flipV="1">
                <a:off x="2090" y="3504"/>
                <a:ext cx="0" cy="240"/>
              </a:xfrm>
              <a:prstGeom prst="line">
                <a:avLst/>
              </a:prstGeom>
              <a:noFill/>
              <a:ln w="38100">
                <a:solidFill>
                  <a:srgbClr val="FF0000"/>
                </a:solidFill>
                <a:round/>
                <a:headEnd/>
                <a:tailEnd type="triangle" w="med" len="med"/>
              </a:ln>
            </p:spPr>
            <p:txBody>
              <a:bodyPr lIns="73025" tIns="36512" rIns="73025" bIns="36512"/>
              <a:lstStyle/>
              <a:p>
                <a:endParaRPr lang="en-US"/>
              </a:p>
            </p:txBody>
          </p:sp>
          <p:sp>
            <p:nvSpPr>
              <p:cNvPr id="1241100" name="Line 20"/>
              <p:cNvSpPr>
                <a:spLocks noChangeShapeType="1"/>
              </p:cNvSpPr>
              <p:nvPr/>
            </p:nvSpPr>
            <p:spPr bwMode="auto">
              <a:xfrm flipV="1">
                <a:off x="2304" y="3504"/>
                <a:ext cx="0" cy="240"/>
              </a:xfrm>
              <a:prstGeom prst="line">
                <a:avLst/>
              </a:prstGeom>
              <a:noFill/>
              <a:ln w="38100">
                <a:solidFill>
                  <a:srgbClr val="FF0000"/>
                </a:solidFill>
                <a:round/>
                <a:headEnd/>
                <a:tailEnd type="triangle" w="med" len="med"/>
              </a:ln>
            </p:spPr>
            <p:txBody>
              <a:bodyPr lIns="73025" tIns="36512" rIns="73025" bIns="36512"/>
              <a:lstStyle/>
              <a:p>
                <a:endParaRPr lang="en-US"/>
              </a:p>
            </p:txBody>
          </p:sp>
          <p:sp>
            <p:nvSpPr>
              <p:cNvPr id="1241101" name="Line 21"/>
              <p:cNvSpPr>
                <a:spLocks noChangeShapeType="1"/>
              </p:cNvSpPr>
              <p:nvPr/>
            </p:nvSpPr>
            <p:spPr bwMode="auto">
              <a:xfrm flipV="1">
                <a:off x="2592" y="3504"/>
                <a:ext cx="0" cy="240"/>
              </a:xfrm>
              <a:prstGeom prst="line">
                <a:avLst/>
              </a:prstGeom>
              <a:noFill/>
              <a:ln w="38100">
                <a:solidFill>
                  <a:srgbClr val="FF0000"/>
                </a:solidFill>
                <a:round/>
                <a:headEnd/>
                <a:tailEnd type="triangle" w="med" len="med"/>
              </a:ln>
            </p:spPr>
            <p:txBody>
              <a:bodyPr lIns="73025" tIns="36512" rIns="73025" bIns="36512"/>
              <a:lstStyle/>
              <a:p>
                <a:endParaRPr lang="en-US"/>
              </a:p>
            </p:txBody>
          </p:sp>
          <p:sp>
            <p:nvSpPr>
              <p:cNvPr id="1241102" name="Line 22"/>
              <p:cNvSpPr>
                <a:spLocks noChangeShapeType="1"/>
              </p:cNvSpPr>
              <p:nvPr/>
            </p:nvSpPr>
            <p:spPr bwMode="auto">
              <a:xfrm flipV="1">
                <a:off x="2832" y="3504"/>
                <a:ext cx="0" cy="240"/>
              </a:xfrm>
              <a:prstGeom prst="line">
                <a:avLst/>
              </a:prstGeom>
              <a:noFill/>
              <a:ln w="38100">
                <a:solidFill>
                  <a:srgbClr val="FF0000"/>
                </a:solidFill>
                <a:round/>
                <a:headEnd/>
                <a:tailEnd type="triangle" w="med" len="med"/>
              </a:ln>
            </p:spPr>
            <p:txBody>
              <a:bodyPr lIns="73025" tIns="36512" rIns="73025" bIns="36512"/>
              <a:lstStyle/>
              <a:p>
                <a:endParaRPr lang="en-US"/>
              </a:p>
            </p:txBody>
          </p:sp>
          <p:sp>
            <p:nvSpPr>
              <p:cNvPr id="1241103" name="Line 23"/>
              <p:cNvSpPr>
                <a:spLocks noChangeShapeType="1"/>
              </p:cNvSpPr>
              <p:nvPr/>
            </p:nvSpPr>
            <p:spPr bwMode="auto">
              <a:xfrm flipV="1">
                <a:off x="3120" y="3504"/>
                <a:ext cx="0" cy="240"/>
              </a:xfrm>
              <a:prstGeom prst="line">
                <a:avLst/>
              </a:prstGeom>
              <a:noFill/>
              <a:ln w="38100">
                <a:solidFill>
                  <a:srgbClr val="FF0000"/>
                </a:solidFill>
                <a:round/>
                <a:headEnd/>
                <a:tailEnd type="triangle" w="med" len="med"/>
              </a:ln>
            </p:spPr>
            <p:txBody>
              <a:bodyPr lIns="73025" tIns="36512" rIns="73025" bIns="36512"/>
              <a:lstStyle/>
              <a:p>
                <a:endParaRPr lang="en-US"/>
              </a:p>
            </p:txBody>
          </p:sp>
          <p:sp>
            <p:nvSpPr>
              <p:cNvPr id="1241104" name="Line 24"/>
              <p:cNvSpPr>
                <a:spLocks noChangeShapeType="1"/>
              </p:cNvSpPr>
              <p:nvPr/>
            </p:nvSpPr>
            <p:spPr bwMode="auto">
              <a:xfrm flipV="1">
                <a:off x="3360" y="3504"/>
                <a:ext cx="0" cy="240"/>
              </a:xfrm>
              <a:prstGeom prst="line">
                <a:avLst/>
              </a:prstGeom>
              <a:noFill/>
              <a:ln w="38100">
                <a:solidFill>
                  <a:srgbClr val="FF0000"/>
                </a:solidFill>
                <a:round/>
                <a:headEnd/>
                <a:tailEnd type="triangle" w="med" len="med"/>
              </a:ln>
            </p:spPr>
            <p:txBody>
              <a:bodyPr lIns="73025" tIns="36512" rIns="73025" bIns="36512"/>
              <a:lstStyle/>
              <a:p>
                <a:endParaRPr lang="en-US"/>
              </a:p>
            </p:txBody>
          </p:sp>
          <p:sp>
            <p:nvSpPr>
              <p:cNvPr id="1241105" name="Line 25"/>
              <p:cNvSpPr>
                <a:spLocks noChangeShapeType="1"/>
              </p:cNvSpPr>
              <p:nvPr/>
            </p:nvSpPr>
            <p:spPr bwMode="auto">
              <a:xfrm flipV="1">
                <a:off x="3648" y="3504"/>
                <a:ext cx="0" cy="240"/>
              </a:xfrm>
              <a:prstGeom prst="line">
                <a:avLst/>
              </a:prstGeom>
              <a:noFill/>
              <a:ln w="38100">
                <a:solidFill>
                  <a:srgbClr val="FF0000"/>
                </a:solidFill>
                <a:round/>
                <a:headEnd/>
                <a:tailEnd type="triangle" w="med" len="med"/>
              </a:ln>
            </p:spPr>
            <p:txBody>
              <a:bodyPr lIns="73025" tIns="36512" rIns="73025" bIns="36512"/>
              <a:lstStyle/>
              <a:p>
                <a:endParaRPr lang="en-US"/>
              </a:p>
            </p:txBody>
          </p:sp>
          <p:sp>
            <p:nvSpPr>
              <p:cNvPr id="1241106" name="Line 26"/>
              <p:cNvSpPr>
                <a:spLocks noChangeShapeType="1"/>
              </p:cNvSpPr>
              <p:nvPr/>
            </p:nvSpPr>
            <p:spPr bwMode="auto">
              <a:xfrm flipV="1">
                <a:off x="3888" y="3504"/>
                <a:ext cx="0" cy="240"/>
              </a:xfrm>
              <a:prstGeom prst="line">
                <a:avLst/>
              </a:prstGeom>
              <a:noFill/>
              <a:ln w="38100">
                <a:solidFill>
                  <a:srgbClr val="FF0000"/>
                </a:solidFill>
                <a:round/>
                <a:headEnd/>
                <a:tailEnd type="triangle" w="med" len="med"/>
              </a:ln>
            </p:spPr>
            <p:txBody>
              <a:bodyPr lIns="73025" tIns="36512" rIns="73025" bIns="36512"/>
              <a:lstStyle/>
              <a:p>
                <a:endParaRPr lang="en-US"/>
              </a:p>
            </p:txBody>
          </p:sp>
          <p:sp>
            <p:nvSpPr>
              <p:cNvPr id="1241107" name="Line 27"/>
              <p:cNvSpPr>
                <a:spLocks noChangeShapeType="1"/>
              </p:cNvSpPr>
              <p:nvPr/>
            </p:nvSpPr>
            <p:spPr bwMode="auto">
              <a:xfrm>
                <a:off x="2112" y="3744"/>
                <a:ext cx="1776" cy="0"/>
              </a:xfrm>
              <a:prstGeom prst="line">
                <a:avLst/>
              </a:prstGeom>
              <a:noFill/>
              <a:ln w="38100">
                <a:solidFill>
                  <a:srgbClr val="FF0000"/>
                </a:solidFill>
                <a:round/>
                <a:headEnd/>
                <a:tailEnd/>
              </a:ln>
            </p:spPr>
            <p:txBody>
              <a:bodyPr lIns="73025" tIns="36512" rIns="73025" bIns="36512"/>
              <a:lstStyle/>
              <a:p>
                <a:endParaRPr lang="en-US"/>
              </a:p>
            </p:txBody>
          </p:sp>
          <p:sp>
            <p:nvSpPr>
              <p:cNvPr id="1241108" name="Line 28"/>
              <p:cNvSpPr>
                <a:spLocks noChangeShapeType="1"/>
              </p:cNvSpPr>
              <p:nvPr/>
            </p:nvSpPr>
            <p:spPr bwMode="auto">
              <a:xfrm>
                <a:off x="2976" y="3744"/>
                <a:ext cx="0" cy="96"/>
              </a:xfrm>
              <a:prstGeom prst="line">
                <a:avLst/>
              </a:prstGeom>
              <a:noFill/>
              <a:ln w="38100">
                <a:solidFill>
                  <a:srgbClr val="FF0000"/>
                </a:solidFill>
                <a:round/>
                <a:headEnd/>
                <a:tailEnd/>
              </a:ln>
            </p:spPr>
            <p:txBody>
              <a:bodyPr lIns="73025" tIns="36512" rIns="73025" bIns="36512"/>
              <a:lstStyle/>
              <a:p>
                <a:endParaRPr lang="en-US"/>
              </a:p>
            </p:txBody>
          </p:sp>
        </p:grpSp>
      </p:grpSp>
      <p:sp>
        <p:nvSpPr>
          <p:cNvPr id="1241093" name="Rectangle 31"/>
          <p:cNvSpPr>
            <a:spLocks noChangeArrowheads="1"/>
          </p:cNvSpPr>
          <p:nvPr/>
        </p:nvSpPr>
        <p:spPr bwMode="auto">
          <a:xfrm>
            <a:off x="3830638" y="5705475"/>
            <a:ext cx="5121275" cy="868363"/>
          </a:xfrm>
          <a:prstGeom prst="rect">
            <a:avLst/>
          </a:prstGeom>
          <a:noFill/>
          <a:ln w="9525" algn="ctr">
            <a:noFill/>
            <a:miter lim="800000"/>
            <a:headEnd/>
            <a:tailEnd/>
          </a:ln>
        </p:spPr>
        <p:txBody>
          <a:bodyPr anchor="b">
            <a:spAutoFit/>
          </a:bodyPr>
          <a:lstStyle/>
          <a:p>
            <a:pPr algn="ctr" eaLnBrk="0" hangingPunct="0">
              <a:lnSpc>
                <a:spcPct val="90000"/>
              </a:lnSpc>
              <a:spcBef>
                <a:spcPct val="20000"/>
              </a:spcBef>
              <a:buClr>
                <a:srgbClr val="333399"/>
              </a:buClr>
              <a:buFont typeface="Wingdings" pitchFamily="2" charset="2"/>
              <a:buNone/>
            </a:pPr>
            <a:r>
              <a:rPr lang="en-US" sz="2000"/>
              <a:t>Large 2nd order beats spaced every 6 MHz, and smaller 3rd order beats +/-1.25 MHz from 2nd order beats</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3137" name="Rectangle 5"/>
          <p:cNvSpPr>
            <a:spLocks noGrp="1" noChangeArrowheads="1"/>
          </p:cNvSpPr>
          <p:nvPr>
            <p:ph type="title"/>
          </p:nvPr>
        </p:nvSpPr>
        <p:spPr/>
        <p:txBody>
          <a:bodyPr/>
          <a:lstStyle/>
          <a:p>
            <a:r>
              <a:rPr lang="en-US" smtClean="0"/>
              <a:t>Frequency Response</a:t>
            </a:r>
          </a:p>
        </p:txBody>
      </p:sp>
      <p:sp>
        <p:nvSpPr>
          <p:cNvPr id="1243138" name="Rectangle 6"/>
          <p:cNvSpPr>
            <a:spLocks noGrp="1" noChangeArrowheads="1"/>
          </p:cNvSpPr>
          <p:nvPr>
            <p:ph sz="quarter" idx="1"/>
          </p:nvPr>
        </p:nvSpPr>
        <p:spPr/>
        <p:txBody>
          <a:bodyPr/>
          <a:lstStyle/>
          <a:p>
            <a:r>
              <a:rPr lang="en-US" dirty="0" smtClean="0"/>
              <a:t>Amplifier alignment</a:t>
            </a:r>
          </a:p>
          <a:p>
            <a:pPr lvl="1" indent="0"/>
            <a:r>
              <a:rPr lang="en-US" dirty="0" smtClean="0"/>
              <a:t>Input and output levels</a:t>
            </a:r>
          </a:p>
          <a:p>
            <a:pPr lvl="1" indent="0"/>
            <a:r>
              <a:rPr lang="en-US" dirty="0" smtClean="0"/>
              <a:t>Proper pads and equalizers</a:t>
            </a:r>
          </a:p>
          <a:p>
            <a:r>
              <a:rPr lang="en-US" dirty="0" smtClean="0"/>
              <a:t>Alignment-related problems</a:t>
            </a:r>
          </a:p>
          <a:p>
            <a:pPr lvl="1" indent="0"/>
            <a:r>
              <a:rPr lang="en-US" dirty="0" smtClean="0"/>
              <a:t>Frequency response problems can cause group delay errors</a:t>
            </a:r>
          </a:p>
          <a:p>
            <a:pPr lvl="1" indent="0"/>
            <a:r>
              <a:rPr lang="en-US" dirty="0" smtClean="0"/>
              <a:t>Misalignment can cause increase in noise and distortions</a:t>
            </a:r>
          </a:p>
        </p:txBody>
      </p:sp>
      <p:sp>
        <p:nvSpPr>
          <p:cNvPr id="1243139" name="Rectangle 4"/>
          <p:cNvSpPr>
            <a:spLocks noChangeArrowheads="1"/>
          </p:cNvSpPr>
          <p:nvPr/>
        </p:nvSpPr>
        <p:spPr bwMode="auto">
          <a:xfrm>
            <a:off x="381000" y="1219200"/>
            <a:ext cx="6940550" cy="552450"/>
          </a:xfrm>
          <a:prstGeom prst="rect">
            <a:avLst/>
          </a:prstGeom>
          <a:noFill/>
          <a:ln w="9525">
            <a:noFill/>
            <a:miter lim="800000"/>
            <a:headEnd/>
            <a:tailEnd/>
          </a:ln>
        </p:spPr>
        <p:txBody>
          <a:bodyPr lIns="82124" tIns="41061" rIns="82124" bIns="41061" anchor="b"/>
          <a:lstStyle/>
          <a:p>
            <a:pPr defTabSz="814388" eaLnBrk="0" hangingPunct="0">
              <a:lnSpc>
                <a:spcPct val="90000"/>
              </a:lnSpc>
              <a:tabLst>
                <a:tab pos="4459288" algn="l"/>
              </a:tabLst>
            </a:pPr>
            <a:endParaRPr lang="en-US" sz="2800"/>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5185" name="Rectangle 6"/>
          <p:cNvSpPr>
            <a:spLocks noGrp="1" noChangeArrowheads="1"/>
          </p:cNvSpPr>
          <p:nvPr>
            <p:ph type="title"/>
          </p:nvPr>
        </p:nvSpPr>
        <p:spPr/>
        <p:txBody>
          <a:bodyPr/>
          <a:lstStyle/>
          <a:p>
            <a:r>
              <a:rPr lang="en-US" smtClean="0"/>
              <a:t>Frequency Response</a:t>
            </a:r>
          </a:p>
        </p:txBody>
      </p:sp>
      <p:sp>
        <p:nvSpPr>
          <p:cNvPr id="1245186" name="Rectangle 7"/>
          <p:cNvSpPr>
            <a:spLocks noGrp="1" noChangeArrowheads="1"/>
          </p:cNvSpPr>
          <p:nvPr>
            <p:ph sz="quarter" idx="1"/>
          </p:nvPr>
        </p:nvSpPr>
        <p:spPr/>
        <p:txBody>
          <a:bodyPr/>
          <a:lstStyle/>
          <a:p>
            <a:r>
              <a:rPr lang="en-US" smtClean="0"/>
              <a:t>Defective coaxial cable caused frequency response problem</a:t>
            </a:r>
          </a:p>
        </p:txBody>
      </p:sp>
      <p:sp>
        <p:nvSpPr>
          <p:cNvPr id="1245187" name="Rectangle 4"/>
          <p:cNvSpPr>
            <a:spLocks noChangeArrowheads="1"/>
          </p:cNvSpPr>
          <p:nvPr/>
        </p:nvSpPr>
        <p:spPr bwMode="auto">
          <a:xfrm>
            <a:off x="381000" y="1219200"/>
            <a:ext cx="6940550" cy="552450"/>
          </a:xfrm>
          <a:prstGeom prst="rect">
            <a:avLst/>
          </a:prstGeom>
          <a:noFill/>
          <a:ln w="9525">
            <a:noFill/>
            <a:miter lim="800000"/>
            <a:headEnd/>
            <a:tailEnd/>
          </a:ln>
        </p:spPr>
        <p:txBody>
          <a:bodyPr lIns="82124" tIns="41061" rIns="82124" bIns="41061" anchor="b"/>
          <a:lstStyle/>
          <a:p>
            <a:pPr defTabSz="814388" eaLnBrk="0" hangingPunct="0">
              <a:lnSpc>
                <a:spcPct val="90000"/>
              </a:lnSpc>
              <a:tabLst>
                <a:tab pos="4459288" algn="l"/>
              </a:tabLst>
            </a:pPr>
            <a:endParaRPr lang="en-US" sz="2800"/>
          </a:p>
        </p:txBody>
      </p:sp>
      <p:pic>
        <p:nvPicPr>
          <p:cNvPr id="1245188" name="Picture 5"/>
          <p:cNvPicPr>
            <a:picLocks noChangeArrowheads="1"/>
          </p:cNvPicPr>
          <p:nvPr/>
        </p:nvPicPr>
        <p:blipFill>
          <a:blip r:embed="rId3" cstate="print"/>
          <a:srcRect/>
          <a:stretch>
            <a:fillRect/>
          </a:stretch>
        </p:blipFill>
        <p:spPr bwMode="auto">
          <a:xfrm>
            <a:off x="2133600" y="2895600"/>
            <a:ext cx="5105400" cy="35052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7233" name="Rectangle 5"/>
          <p:cNvSpPr>
            <a:spLocks noGrp="1" noChangeArrowheads="1"/>
          </p:cNvSpPr>
          <p:nvPr>
            <p:ph type="title"/>
          </p:nvPr>
        </p:nvSpPr>
        <p:spPr/>
        <p:txBody>
          <a:bodyPr/>
          <a:lstStyle/>
          <a:p>
            <a:r>
              <a:rPr lang="en-US" smtClean="0"/>
              <a:t>RF Ingress</a:t>
            </a:r>
          </a:p>
        </p:txBody>
      </p:sp>
      <p:sp>
        <p:nvSpPr>
          <p:cNvPr id="1247234" name="Rectangle 6"/>
          <p:cNvSpPr>
            <a:spLocks noGrp="1" noChangeArrowheads="1"/>
          </p:cNvSpPr>
          <p:nvPr>
            <p:ph sz="quarter" idx="1"/>
          </p:nvPr>
        </p:nvSpPr>
        <p:spPr/>
        <p:txBody>
          <a:bodyPr/>
          <a:lstStyle/>
          <a:p>
            <a:r>
              <a:rPr lang="en-US" smtClean="0"/>
              <a:t>Upstream spectrum is shared with over-the-air users</a:t>
            </a:r>
          </a:p>
          <a:p>
            <a:pPr lvl="1" indent="0"/>
            <a:r>
              <a:rPr lang="en-US" smtClean="0"/>
              <a:t>Short-wave broadcasts</a:t>
            </a:r>
          </a:p>
          <a:p>
            <a:pPr lvl="1" indent="0"/>
            <a:r>
              <a:rPr lang="en-US" smtClean="0"/>
              <a:t>Citizens band (“CB”) radio</a:t>
            </a:r>
          </a:p>
          <a:p>
            <a:pPr lvl="1" indent="0"/>
            <a:r>
              <a:rPr lang="en-US" smtClean="0"/>
              <a:t>Amateur (“ham”) radio</a:t>
            </a:r>
          </a:p>
          <a:p>
            <a:pPr lvl="1" indent="0"/>
            <a:r>
              <a:rPr lang="en-US" smtClean="0"/>
              <a:t>Ship and aeronautical communications</a:t>
            </a:r>
          </a:p>
          <a:p>
            <a:pPr lvl="1" indent="0"/>
            <a:r>
              <a:rPr lang="en-US" smtClean="0"/>
              <a:t>Government communications</a:t>
            </a:r>
          </a:p>
          <a:p>
            <a:r>
              <a:rPr lang="en-US" smtClean="0"/>
              <a:t>Over-the-air RF signals can enter network through cable shielding defect</a:t>
            </a:r>
          </a:p>
          <a:p>
            <a:r>
              <a:rPr lang="en-US" smtClean="0"/>
              <a:t>Bad TVs, VCRs or other in-home devices</a:t>
            </a:r>
          </a:p>
          <a:p>
            <a:endParaRPr lang="en-US" smtClean="0"/>
          </a:p>
          <a:p>
            <a:endParaRPr lang="en-US" smtClean="0"/>
          </a:p>
        </p:txBody>
      </p:sp>
      <p:sp>
        <p:nvSpPr>
          <p:cNvPr id="1247235" name="Rectangle 4"/>
          <p:cNvSpPr>
            <a:spLocks noChangeArrowheads="1"/>
          </p:cNvSpPr>
          <p:nvPr/>
        </p:nvSpPr>
        <p:spPr bwMode="auto">
          <a:xfrm>
            <a:off x="381000" y="1219200"/>
            <a:ext cx="6940550" cy="552450"/>
          </a:xfrm>
          <a:prstGeom prst="rect">
            <a:avLst/>
          </a:prstGeom>
          <a:noFill/>
          <a:ln w="9525">
            <a:noFill/>
            <a:miter lim="800000"/>
            <a:headEnd/>
            <a:tailEnd/>
          </a:ln>
        </p:spPr>
        <p:txBody>
          <a:bodyPr lIns="82124" tIns="41061" rIns="82124" bIns="41061" anchor="b"/>
          <a:lstStyle/>
          <a:p>
            <a:pPr defTabSz="814388" eaLnBrk="0" hangingPunct="0">
              <a:lnSpc>
                <a:spcPct val="90000"/>
              </a:lnSpc>
              <a:tabLst>
                <a:tab pos="4459288" algn="l"/>
              </a:tabLst>
            </a:pPr>
            <a:endParaRPr lang="en-US" sz="2800"/>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281" name="Title 1"/>
          <p:cNvSpPr>
            <a:spLocks noGrp="1"/>
          </p:cNvSpPr>
          <p:nvPr>
            <p:ph type="title"/>
          </p:nvPr>
        </p:nvSpPr>
        <p:spPr/>
        <p:txBody>
          <a:bodyPr/>
          <a:lstStyle/>
          <a:p>
            <a:r>
              <a:rPr lang="en-US" smtClean="0"/>
              <a:t>One Bad TV takes out a Node</a:t>
            </a:r>
          </a:p>
        </p:txBody>
      </p:sp>
      <p:pic>
        <p:nvPicPr>
          <p:cNvPr id="1249282" name="Picture 2"/>
          <p:cNvPicPr>
            <a:picLocks noGrp="1" noChangeAspect="1" noChangeArrowheads="1"/>
          </p:cNvPicPr>
          <p:nvPr>
            <p:ph sz="quarter" idx="1"/>
          </p:nvPr>
        </p:nvPicPr>
        <p:blipFill>
          <a:blip r:embed="rId3" cstate="print"/>
          <a:srcRect/>
          <a:stretch>
            <a:fillRect/>
          </a:stretch>
        </p:blipFill>
        <p:spPr>
          <a:xfrm>
            <a:off x="1404938" y="1371600"/>
            <a:ext cx="6324600" cy="5102225"/>
          </a:xfrm>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p:cNvPicPr>
            <a:picLocks noGrp="1" noChangeAspect="1" noChangeArrowheads="1"/>
          </p:cNvPicPr>
          <p:nvPr>
            <p:ph sz="quarter" idx="1"/>
          </p:nvPr>
        </p:nvPicPr>
        <p:blipFill>
          <a:blip r:embed="rId3" cstate="print"/>
          <a:stretch>
            <a:fillRect/>
          </a:stretch>
        </p:blipFill>
        <p:spPr>
          <a:xfrm>
            <a:off x="609600" y="152400"/>
            <a:ext cx="8077200" cy="6575704"/>
          </a:xfrm>
        </p:spPr>
      </p:pic>
      <p:sp>
        <p:nvSpPr>
          <p:cNvPr id="1630213" name="Rectangle 5"/>
          <p:cNvSpPr>
            <a:spLocks noGrp="1" noChangeArrowheads="1"/>
          </p:cNvSpPr>
          <p:nvPr>
            <p:ph sz="quarter" idx="2"/>
          </p:nvPr>
        </p:nvSpPr>
        <p:spPr>
          <a:xfrm>
            <a:off x="96838" y="2895600"/>
            <a:ext cx="4322762" cy="3587750"/>
          </a:xfrm>
        </p:spPr>
        <p:txBody>
          <a:bodyPr/>
          <a:lstStyle/>
          <a:p>
            <a:pPr>
              <a:lnSpc>
                <a:spcPct val="100000"/>
              </a:lnSpc>
            </a:pPr>
            <a:r>
              <a:rPr lang="en-US" sz="1600" b="1" i="1" dirty="0" smtClean="0">
                <a:solidFill>
                  <a:srgbClr val="FF0000"/>
                </a:solidFill>
              </a:rPr>
              <a:t>Why should the inputs to each active be +20 </a:t>
            </a:r>
            <a:r>
              <a:rPr lang="en-US" sz="1600" b="1" i="1" dirty="0" err="1" smtClean="0">
                <a:solidFill>
                  <a:srgbClr val="FF0000"/>
                </a:solidFill>
              </a:rPr>
              <a:t>dBmV</a:t>
            </a:r>
            <a:r>
              <a:rPr lang="en-US" sz="1600" b="1" i="1" dirty="0" smtClean="0">
                <a:solidFill>
                  <a:srgbClr val="FF0000"/>
                </a:solidFill>
              </a:rPr>
              <a:t>??</a:t>
            </a:r>
          </a:p>
          <a:p>
            <a:pPr marL="457200" lvl="1" indent="117475">
              <a:lnSpc>
                <a:spcPct val="100000"/>
              </a:lnSpc>
            </a:pPr>
            <a:r>
              <a:rPr lang="en-US" sz="1200" b="1" i="1" dirty="0" smtClean="0">
                <a:solidFill>
                  <a:srgbClr val="FF0000"/>
                </a:solidFill>
              </a:rPr>
              <a:t>SYSTEM /DESIGN SPECIFIC</a:t>
            </a:r>
          </a:p>
          <a:p>
            <a:pPr marL="457200" lvl="1" indent="117475">
              <a:lnSpc>
                <a:spcPct val="100000"/>
              </a:lnSpc>
            </a:pPr>
            <a:r>
              <a:rPr lang="en-US" sz="1200" b="1" i="1" dirty="0" smtClean="0">
                <a:solidFill>
                  <a:srgbClr val="FF0000"/>
                </a:solidFill>
              </a:rPr>
              <a:t>Does not matter on Manufacturer’s equipment!</a:t>
            </a:r>
          </a:p>
          <a:p>
            <a:pPr>
              <a:lnSpc>
                <a:spcPct val="100000"/>
              </a:lnSpc>
            </a:pPr>
            <a:r>
              <a:rPr lang="en-US" sz="1400" dirty="0" smtClean="0"/>
              <a:t>Unity gain in the upstream path exists when the amplifier’s station gain equals the loss of the cable and passives upstream from that location.</a:t>
            </a:r>
          </a:p>
          <a:p>
            <a:pPr>
              <a:lnSpc>
                <a:spcPct val="100000"/>
              </a:lnSpc>
            </a:pPr>
            <a:r>
              <a:rPr lang="en-US" sz="1400" dirty="0" smtClean="0"/>
              <a:t>In this example, the gain of each reverse amplifier is 19.5 dB.  The 30 MHz losses following each amplifier should be approximately 19.5 dB as well.</a:t>
            </a:r>
          </a:p>
          <a:p>
            <a:pPr>
              <a:lnSpc>
                <a:spcPct val="100000"/>
              </a:lnSpc>
            </a:pPr>
            <a:r>
              <a:rPr lang="en-US" sz="1400" b="1" i="1" dirty="0" smtClean="0">
                <a:solidFill>
                  <a:srgbClr val="FF0000"/>
                </a:solidFill>
              </a:rPr>
              <a:t>In the upstream plant, the unity gain reference point is the amplifier input.</a:t>
            </a:r>
          </a:p>
          <a:p>
            <a:pPr>
              <a:lnSpc>
                <a:spcPct val="100000"/>
              </a:lnSpc>
            </a:pPr>
            <a:r>
              <a:rPr lang="en-US" sz="1400" b="1" i="1" dirty="0" smtClean="0">
                <a:solidFill>
                  <a:srgbClr val="FF0000"/>
                </a:solidFill>
              </a:rPr>
              <a:t>Set by REVERSE SWEEP!</a:t>
            </a:r>
          </a:p>
          <a:p>
            <a:pPr>
              <a:lnSpc>
                <a:spcPct val="100000"/>
              </a:lnSpc>
              <a:buFont typeface="Wingdings" pitchFamily="2" charset="2"/>
              <a:buNone/>
            </a:pPr>
            <a:endParaRPr lang="en-US" sz="1200" dirty="0" smtClean="0"/>
          </a:p>
        </p:txBody>
      </p:sp>
      <p:grpSp>
        <p:nvGrpSpPr>
          <p:cNvPr id="10" name="Group 9"/>
          <p:cNvGrpSpPr>
            <a:grpSpLocks/>
          </p:cNvGrpSpPr>
          <p:nvPr/>
        </p:nvGrpSpPr>
        <p:grpSpPr bwMode="auto">
          <a:xfrm>
            <a:off x="838200" y="1524000"/>
            <a:ext cx="7924800" cy="5334000"/>
            <a:chOff x="1143000" y="1524000"/>
            <a:chExt cx="7924800" cy="5334000"/>
          </a:xfrm>
        </p:grpSpPr>
        <p:sp>
          <p:nvSpPr>
            <p:cNvPr id="6" name="Oval 5"/>
            <p:cNvSpPr/>
            <p:nvPr/>
          </p:nvSpPr>
          <p:spPr bwMode="auto">
            <a:xfrm>
              <a:off x="1143000" y="1524000"/>
              <a:ext cx="990600" cy="914400"/>
            </a:xfrm>
            <a:prstGeom prst="ellipse">
              <a:avLst/>
            </a:prstGeom>
            <a:noFill/>
            <a:ln w="9525" cap="flat" cmpd="sng" algn="ctr">
              <a:solidFill>
                <a:srgbClr val="FF0000"/>
              </a:solidFill>
              <a:prstDash val="solid"/>
              <a:round/>
              <a:headEnd type="none" w="med" len="med"/>
              <a:tailEnd type="none" w="med" len="med"/>
            </a:ln>
            <a:effectLst>
              <a:glow rad="228600">
                <a:schemeClr val="accent2">
                  <a:satMod val="175000"/>
                  <a:alpha val="40000"/>
                </a:schemeClr>
              </a:glow>
            </a:effectLst>
          </p:spPr>
          <p:txBody>
            <a:bodyPr lIns="82124" tIns="41061" rIns="82124" bIns="41061" anchor="ctr">
              <a:spAutoFit/>
            </a:bodyPr>
            <a:lstStyle/>
            <a:p>
              <a:pPr algn="ctr" defTabSz="814388" eaLnBrk="0" hangingPunct="0">
                <a:lnSpc>
                  <a:spcPct val="90000"/>
                </a:lnSpc>
                <a:defRPr/>
              </a:pPr>
              <a:endParaRPr lang="en-US">
                <a:latin typeface="Arial" charset="0"/>
              </a:endParaRPr>
            </a:p>
          </p:txBody>
        </p:sp>
        <p:sp>
          <p:nvSpPr>
            <p:cNvPr id="7" name="Oval 6"/>
            <p:cNvSpPr/>
            <p:nvPr/>
          </p:nvSpPr>
          <p:spPr bwMode="auto">
            <a:xfrm>
              <a:off x="4267200" y="2286000"/>
              <a:ext cx="1066800" cy="914400"/>
            </a:xfrm>
            <a:prstGeom prst="ellipse">
              <a:avLst/>
            </a:prstGeom>
            <a:noFill/>
            <a:ln w="9525" cap="flat" cmpd="sng" algn="ctr">
              <a:solidFill>
                <a:srgbClr val="FF0000"/>
              </a:solidFill>
              <a:prstDash val="solid"/>
              <a:round/>
              <a:headEnd type="none" w="med" len="med"/>
              <a:tailEnd type="none" w="med" len="med"/>
            </a:ln>
            <a:effectLst>
              <a:glow rad="228600">
                <a:schemeClr val="accent2">
                  <a:satMod val="175000"/>
                  <a:alpha val="40000"/>
                </a:schemeClr>
              </a:glow>
            </a:effectLst>
          </p:spPr>
          <p:txBody>
            <a:bodyPr lIns="82124" tIns="41061" rIns="82124" bIns="41061" anchor="ctr">
              <a:spAutoFit/>
            </a:bodyPr>
            <a:lstStyle/>
            <a:p>
              <a:pPr algn="ctr" defTabSz="814388" eaLnBrk="0" hangingPunct="0">
                <a:lnSpc>
                  <a:spcPct val="90000"/>
                </a:lnSpc>
                <a:defRPr/>
              </a:pPr>
              <a:endParaRPr lang="en-US">
                <a:latin typeface="Arial" charset="0"/>
              </a:endParaRPr>
            </a:p>
          </p:txBody>
        </p:sp>
        <p:sp>
          <p:nvSpPr>
            <p:cNvPr id="8" name="Oval 7"/>
            <p:cNvSpPr/>
            <p:nvPr/>
          </p:nvSpPr>
          <p:spPr bwMode="auto">
            <a:xfrm>
              <a:off x="8001000" y="1905000"/>
              <a:ext cx="1066800" cy="914400"/>
            </a:xfrm>
            <a:prstGeom prst="ellipse">
              <a:avLst/>
            </a:prstGeom>
            <a:noFill/>
            <a:ln w="9525" cap="flat" cmpd="sng" algn="ctr">
              <a:solidFill>
                <a:srgbClr val="FF0000"/>
              </a:solidFill>
              <a:prstDash val="solid"/>
              <a:round/>
              <a:headEnd type="none" w="med" len="med"/>
              <a:tailEnd type="none" w="med" len="med"/>
            </a:ln>
            <a:effectLst>
              <a:glow rad="228600">
                <a:schemeClr val="accent2">
                  <a:satMod val="175000"/>
                  <a:alpha val="40000"/>
                </a:schemeClr>
              </a:glow>
            </a:effectLst>
          </p:spPr>
          <p:txBody>
            <a:bodyPr lIns="82124" tIns="41061" rIns="82124" bIns="41061" anchor="ctr">
              <a:spAutoFit/>
            </a:bodyPr>
            <a:lstStyle/>
            <a:p>
              <a:pPr algn="ctr" defTabSz="814388" eaLnBrk="0" hangingPunct="0">
                <a:lnSpc>
                  <a:spcPct val="90000"/>
                </a:lnSpc>
                <a:defRPr/>
              </a:pPr>
              <a:endParaRPr lang="en-US">
                <a:latin typeface="Arial" charset="0"/>
              </a:endParaRPr>
            </a:p>
          </p:txBody>
        </p:sp>
        <p:sp>
          <p:nvSpPr>
            <p:cNvPr id="9" name="Oval 8"/>
            <p:cNvSpPr/>
            <p:nvPr/>
          </p:nvSpPr>
          <p:spPr bwMode="auto">
            <a:xfrm>
              <a:off x="4800600" y="5943600"/>
              <a:ext cx="1066800" cy="914400"/>
            </a:xfrm>
            <a:prstGeom prst="ellipse">
              <a:avLst/>
            </a:prstGeom>
            <a:noFill/>
            <a:ln w="9525" cap="flat" cmpd="sng" algn="ctr">
              <a:solidFill>
                <a:srgbClr val="FF0000"/>
              </a:solidFill>
              <a:prstDash val="solid"/>
              <a:round/>
              <a:headEnd type="none" w="med" len="med"/>
              <a:tailEnd type="none" w="med" len="med"/>
            </a:ln>
            <a:effectLst>
              <a:glow rad="228600">
                <a:schemeClr val="accent2">
                  <a:satMod val="175000"/>
                  <a:alpha val="40000"/>
                </a:schemeClr>
              </a:glow>
            </a:effectLst>
          </p:spPr>
          <p:txBody>
            <a:bodyPr lIns="82124" tIns="41061" rIns="82124" bIns="41061" anchor="ctr">
              <a:spAutoFit/>
            </a:bodyPr>
            <a:lstStyle/>
            <a:p>
              <a:pPr algn="ctr" defTabSz="814388" eaLnBrk="0" hangingPunct="0">
                <a:lnSpc>
                  <a:spcPct val="90000"/>
                </a:lnSpc>
                <a:defRPr/>
              </a:pPr>
              <a:endParaRPr lang="en-US">
                <a:latin typeface="Arial" charset="0"/>
              </a:endParaRPr>
            </a:p>
          </p:txBody>
        </p:sp>
      </p:grpSp>
      <p:sp>
        <p:nvSpPr>
          <p:cNvPr id="38914" name="Rectangle 2"/>
          <p:cNvSpPr>
            <a:spLocks noGrp="1" noChangeArrowheads="1"/>
          </p:cNvSpPr>
          <p:nvPr>
            <p:ph type="title"/>
          </p:nvPr>
        </p:nvSpPr>
        <p:spPr/>
        <p:txBody>
          <a:bodyPr>
            <a:normAutofit fontScale="90000"/>
          </a:bodyPr>
          <a:lstStyle/>
          <a:p>
            <a:pPr algn="r"/>
            <a:r>
              <a:rPr lang="en-US" dirty="0" smtClean="0"/>
              <a:t>Reverse Path Unity Gain</a:t>
            </a:r>
            <a:br>
              <a:rPr lang="en-US" dirty="0" smtClean="0"/>
            </a:br>
            <a:endParaRPr lang="en-US"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AT&amp;T in the Return Path!</a:t>
            </a:r>
            <a:endParaRPr lang="en-US" dirty="0"/>
          </a:p>
        </p:txBody>
      </p:sp>
      <p:pic>
        <p:nvPicPr>
          <p:cNvPr id="1449986" name="Picture 2"/>
          <p:cNvPicPr>
            <a:picLocks noGrp="1" noChangeAspect="1" noChangeArrowheads="1"/>
          </p:cNvPicPr>
          <p:nvPr>
            <p:ph sz="quarter" idx="1"/>
          </p:nvPr>
        </p:nvPicPr>
        <p:blipFill>
          <a:blip r:embed="rId3" cstate="print"/>
          <a:srcRect/>
          <a:stretch>
            <a:fillRect/>
          </a:stretch>
        </p:blipFill>
        <p:spPr bwMode="auto">
          <a:xfrm>
            <a:off x="1600200" y="1600200"/>
            <a:ext cx="6019800" cy="4539755"/>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1329" name="Rectangle 2"/>
          <p:cNvSpPr>
            <a:spLocks noGrp="1" noChangeArrowheads="1"/>
          </p:cNvSpPr>
          <p:nvPr>
            <p:ph type="title"/>
          </p:nvPr>
        </p:nvSpPr>
        <p:spPr/>
        <p:txBody>
          <a:bodyPr>
            <a:normAutofit fontScale="90000"/>
          </a:bodyPr>
          <a:lstStyle/>
          <a:p>
            <a:r>
              <a:rPr lang="en-US" smtClean="0"/>
              <a:t>Upstream Over-The-Air Spectrum, 5-30 MHz</a:t>
            </a:r>
          </a:p>
        </p:txBody>
      </p:sp>
      <p:sp>
        <p:nvSpPr>
          <p:cNvPr id="1251330" name="Rectangle 3"/>
          <p:cNvSpPr>
            <a:spLocks noChangeArrowheads="1"/>
          </p:cNvSpPr>
          <p:nvPr/>
        </p:nvSpPr>
        <p:spPr bwMode="auto">
          <a:xfrm>
            <a:off x="381000" y="1219200"/>
            <a:ext cx="6940550" cy="552450"/>
          </a:xfrm>
          <a:prstGeom prst="rect">
            <a:avLst/>
          </a:prstGeom>
          <a:noFill/>
          <a:ln w="9525">
            <a:noFill/>
            <a:miter lim="800000"/>
            <a:headEnd/>
            <a:tailEnd/>
          </a:ln>
        </p:spPr>
        <p:txBody>
          <a:bodyPr lIns="82124" tIns="41061" rIns="82124" bIns="41061" anchor="b"/>
          <a:lstStyle/>
          <a:p>
            <a:pPr defTabSz="814388" eaLnBrk="0" hangingPunct="0">
              <a:lnSpc>
                <a:spcPct val="90000"/>
              </a:lnSpc>
              <a:tabLst>
                <a:tab pos="4459288" algn="l"/>
              </a:tabLst>
            </a:pPr>
            <a:endParaRPr lang="en-US" sz="2800"/>
          </a:p>
        </p:txBody>
      </p:sp>
      <p:grpSp>
        <p:nvGrpSpPr>
          <p:cNvPr id="1251331" name="Group 10"/>
          <p:cNvGrpSpPr>
            <a:grpSpLocks/>
          </p:cNvGrpSpPr>
          <p:nvPr/>
        </p:nvGrpSpPr>
        <p:grpSpPr bwMode="auto">
          <a:xfrm>
            <a:off x="136525" y="1296988"/>
            <a:ext cx="8832850" cy="2589212"/>
            <a:chOff x="385" y="863"/>
            <a:chExt cx="4918" cy="1424"/>
          </a:xfrm>
        </p:grpSpPr>
        <p:pic>
          <p:nvPicPr>
            <p:cNvPr id="1251336" name="Picture 5"/>
            <p:cNvPicPr>
              <a:picLocks noChangeAspect="1" noChangeArrowheads="1"/>
            </p:cNvPicPr>
            <p:nvPr/>
          </p:nvPicPr>
          <p:blipFill>
            <a:blip r:embed="rId3" cstate="print"/>
            <a:srcRect l="18002" t="21878" r="4688" b="15627"/>
            <a:stretch>
              <a:fillRect/>
            </a:stretch>
          </p:blipFill>
          <p:spPr bwMode="auto">
            <a:xfrm>
              <a:off x="385" y="863"/>
              <a:ext cx="2349" cy="1424"/>
            </a:xfrm>
            <a:prstGeom prst="rect">
              <a:avLst/>
            </a:prstGeom>
            <a:noFill/>
            <a:ln w="9525">
              <a:noFill/>
              <a:miter lim="800000"/>
              <a:headEnd/>
              <a:tailEnd/>
            </a:ln>
          </p:spPr>
        </p:pic>
        <p:pic>
          <p:nvPicPr>
            <p:cNvPr id="1251337" name="Picture 6"/>
            <p:cNvPicPr>
              <a:picLocks noChangeAspect="1" noChangeArrowheads="1"/>
            </p:cNvPicPr>
            <p:nvPr/>
          </p:nvPicPr>
          <p:blipFill>
            <a:blip r:embed="rId4" cstate="print"/>
            <a:srcRect l="6282" t="19753" r="4407" b="18753"/>
            <a:stretch>
              <a:fillRect/>
            </a:stretch>
          </p:blipFill>
          <p:spPr bwMode="auto">
            <a:xfrm>
              <a:off x="2625" y="863"/>
              <a:ext cx="2678" cy="1403"/>
            </a:xfrm>
            <a:prstGeom prst="rect">
              <a:avLst/>
            </a:prstGeom>
            <a:noFill/>
            <a:ln w="9525">
              <a:noFill/>
              <a:miter lim="800000"/>
              <a:headEnd/>
              <a:tailEnd/>
            </a:ln>
          </p:spPr>
        </p:pic>
      </p:grpSp>
      <p:grpSp>
        <p:nvGrpSpPr>
          <p:cNvPr id="1251332" name="Group 11"/>
          <p:cNvGrpSpPr>
            <a:grpSpLocks/>
          </p:cNvGrpSpPr>
          <p:nvPr/>
        </p:nvGrpSpPr>
        <p:grpSpPr bwMode="auto">
          <a:xfrm>
            <a:off x="57150" y="3771900"/>
            <a:ext cx="9020175" cy="2463800"/>
            <a:chOff x="253" y="2544"/>
            <a:chExt cx="5267" cy="1356"/>
          </a:xfrm>
        </p:grpSpPr>
        <p:pic>
          <p:nvPicPr>
            <p:cNvPr id="1251334" name="Picture 7"/>
            <p:cNvPicPr>
              <a:picLocks noChangeAspect="1" noChangeArrowheads="1"/>
            </p:cNvPicPr>
            <p:nvPr/>
          </p:nvPicPr>
          <p:blipFill>
            <a:blip r:embed="rId5" cstate="print"/>
            <a:srcRect l="11157" t="19753" r="3094" b="20877"/>
            <a:stretch>
              <a:fillRect/>
            </a:stretch>
          </p:blipFill>
          <p:spPr bwMode="auto">
            <a:xfrm>
              <a:off x="253" y="2544"/>
              <a:ext cx="2614" cy="1356"/>
            </a:xfrm>
            <a:prstGeom prst="rect">
              <a:avLst/>
            </a:prstGeom>
            <a:noFill/>
            <a:ln w="9525">
              <a:noFill/>
              <a:miter lim="800000"/>
              <a:headEnd/>
              <a:tailEnd/>
            </a:ln>
          </p:spPr>
        </p:pic>
        <p:pic>
          <p:nvPicPr>
            <p:cNvPr id="1251335" name="Picture 8"/>
            <p:cNvPicPr>
              <a:picLocks noChangeAspect="1" noChangeArrowheads="1"/>
            </p:cNvPicPr>
            <p:nvPr/>
          </p:nvPicPr>
          <p:blipFill>
            <a:blip r:embed="rId6" cstate="print"/>
            <a:srcRect l="7033" t="24004" r="3094" b="18753"/>
            <a:stretch>
              <a:fillRect/>
            </a:stretch>
          </p:blipFill>
          <p:spPr bwMode="auto">
            <a:xfrm>
              <a:off x="2785" y="2582"/>
              <a:ext cx="2735" cy="1306"/>
            </a:xfrm>
            <a:prstGeom prst="rect">
              <a:avLst/>
            </a:prstGeom>
            <a:noFill/>
            <a:ln w="9525">
              <a:noFill/>
              <a:miter lim="800000"/>
              <a:headEnd/>
              <a:tailEnd/>
            </a:ln>
          </p:spPr>
        </p:pic>
      </p:grpSp>
      <p:sp>
        <p:nvSpPr>
          <p:cNvPr id="1251333" name="Text Box 9"/>
          <p:cNvSpPr txBox="1">
            <a:spLocks noChangeArrowheads="1"/>
          </p:cNvSpPr>
          <p:nvPr/>
        </p:nvSpPr>
        <p:spPr bwMode="auto">
          <a:xfrm>
            <a:off x="460375" y="6269038"/>
            <a:ext cx="5332413" cy="285750"/>
          </a:xfrm>
          <a:prstGeom prst="rect">
            <a:avLst/>
          </a:prstGeom>
          <a:noFill/>
          <a:ln w="9525">
            <a:noFill/>
            <a:miter lim="800000"/>
            <a:headEnd/>
            <a:tailEnd/>
          </a:ln>
        </p:spPr>
        <p:txBody>
          <a:bodyPr wrap="none" lIns="73025" tIns="36512" rIns="73025" bIns="36512">
            <a:spAutoFit/>
          </a:bodyPr>
          <a:lstStyle/>
          <a:p>
            <a:pPr eaLnBrk="0" hangingPunct="0"/>
            <a:r>
              <a:rPr lang="en-US" sz="1400"/>
              <a:t>Source: NTIA (http://www.ntia.doc.gov/osmhome/allochrt.pdf)</a:t>
            </a:r>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3377" name="Rectangle 6"/>
          <p:cNvSpPr>
            <a:spLocks noGrp="1" noChangeArrowheads="1"/>
          </p:cNvSpPr>
          <p:nvPr>
            <p:ph type="title"/>
          </p:nvPr>
        </p:nvSpPr>
        <p:spPr/>
        <p:txBody>
          <a:bodyPr/>
          <a:lstStyle/>
          <a:p>
            <a:r>
              <a:rPr lang="en-US" smtClean="0"/>
              <a:t>RF Ingress</a:t>
            </a:r>
          </a:p>
        </p:txBody>
      </p:sp>
      <p:sp>
        <p:nvSpPr>
          <p:cNvPr id="1253378" name="Rectangle 7"/>
          <p:cNvSpPr>
            <a:spLocks noGrp="1" noChangeArrowheads="1"/>
          </p:cNvSpPr>
          <p:nvPr>
            <p:ph sz="quarter" idx="1"/>
          </p:nvPr>
        </p:nvSpPr>
        <p:spPr/>
        <p:txBody>
          <a:bodyPr/>
          <a:lstStyle/>
          <a:p>
            <a:r>
              <a:rPr lang="en-US" sz="2200" smtClean="0"/>
              <a:t>CB radio operator had installed his own cable outlets (note the +40 dBmV signal at ~27 MHz—this was at the node!)</a:t>
            </a:r>
          </a:p>
        </p:txBody>
      </p:sp>
      <p:sp>
        <p:nvSpPr>
          <p:cNvPr id="1253379" name="Rectangle 4"/>
          <p:cNvSpPr>
            <a:spLocks noChangeArrowheads="1"/>
          </p:cNvSpPr>
          <p:nvPr/>
        </p:nvSpPr>
        <p:spPr bwMode="auto">
          <a:xfrm>
            <a:off x="381000" y="1219200"/>
            <a:ext cx="6940550" cy="552450"/>
          </a:xfrm>
          <a:prstGeom prst="rect">
            <a:avLst/>
          </a:prstGeom>
          <a:noFill/>
          <a:ln w="9525">
            <a:noFill/>
            <a:miter lim="800000"/>
            <a:headEnd/>
            <a:tailEnd/>
          </a:ln>
        </p:spPr>
        <p:txBody>
          <a:bodyPr lIns="82124" tIns="41061" rIns="82124" bIns="41061" anchor="b"/>
          <a:lstStyle/>
          <a:p>
            <a:pPr defTabSz="814388" eaLnBrk="0" hangingPunct="0">
              <a:lnSpc>
                <a:spcPct val="90000"/>
              </a:lnSpc>
              <a:tabLst>
                <a:tab pos="4459288" algn="l"/>
              </a:tabLst>
            </a:pPr>
            <a:endParaRPr lang="en-US" sz="2800"/>
          </a:p>
        </p:txBody>
      </p:sp>
      <p:pic>
        <p:nvPicPr>
          <p:cNvPr id="1253380" name="Picture 5"/>
          <p:cNvPicPr>
            <a:picLocks noChangeArrowheads="1"/>
          </p:cNvPicPr>
          <p:nvPr/>
        </p:nvPicPr>
        <p:blipFill>
          <a:blip r:embed="rId3" cstate="print"/>
          <a:srcRect/>
          <a:stretch>
            <a:fillRect/>
          </a:stretch>
        </p:blipFill>
        <p:spPr bwMode="auto">
          <a:xfrm>
            <a:off x="1550988" y="2503488"/>
            <a:ext cx="6026150" cy="396716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Ingress under the Carrier</a:t>
            </a:r>
            <a:endParaRPr lang="en-US" dirty="0"/>
          </a:p>
        </p:txBody>
      </p:sp>
      <p:sp>
        <p:nvSpPr>
          <p:cNvPr id="10" name="Content Placeholder 9"/>
          <p:cNvSpPr>
            <a:spLocks noGrp="1"/>
          </p:cNvSpPr>
          <p:nvPr>
            <p:ph sz="quarter" idx="1"/>
          </p:nvPr>
        </p:nvSpPr>
        <p:spPr/>
        <p:txBody>
          <a:bodyPr/>
          <a:lstStyle/>
          <a:p>
            <a:r>
              <a:rPr lang="en-US" dirty="0" smtClean="0"/>
              <a:t>Interference will cause poor MER</a:t>
            </a:r>
          </a:p>
          <a:p>
            <a:pPr lvl="1"/>
            <a:r>
              <a:rPr lang="en-US" dirty="0" smtClean="0"/>
              <a:t>CTB</a:t>
            </a:r>
          </a:p>
          <a:p>
            <a:pPr lvl="1"/>
            <a:r>
              <a:rPr lang="en-US" dirty="0" smtClean="0"/>
              <a:t>CSO</a:t>
            </a:r>
          </a:p>
          <a:p>
            <a:pPr lvl="1"/>
            <a:r>
              <a:rPr lang="en-US" dirty="0" smtClean="0"/>
              <a:t>Ingress</a:t>
            </a:r>
          </a:p>
          <a:p>
            <a:pPr lvl="1"/>
            <a:r>
              <a:rPr lang="en-US" dirty="0" smtClean="0"/>
              <a:t>Spurious</a:t>
            </a:r>
          </a:p>
        </p:txBody>
      </p:sp>
      <p:pic>
        <p:nvPicPr>
          <p:cNvPr id="1654786" name="Picture 2"/>
          <p:cNvPicPr>
            <a:picLocks noGrp="1" noChangeAspect="1" noChangeArrowheads="1"/>
          </p:cNvPicPr>
          <p:nvPr>
            <p:ph sz="quarter" idx="2"/>
          </p:nvPr>
        </p:nvPicPr>
        <p:blipFill>
          <a:blip r:embed="rId3" cstate="print"/>
          <a:srcRect/>
          <a:stretch>
            <a:fillRect/>
          </a:stretch>
        </p:blipFill>
        <p:spPr bwMode="auto">
          <a:xfrm>
            <a:off x="4876800" y="1066799"/>
            <a:ext cx="3505200" cy="5552629"/>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5425" name="Rectangle 5"/>
          <p:cNvSpPr>
            <a:spLocks noGrp="1" noChangeArrowheads="1"/>
          </p:cNvSpPr>
          <p:nvPr>
            <p:ph type="title"/>
          </p:nvPr>
        </p:nvSpPr>
        <p:spPr/>
        <p:txBody>
          <a:bodyPr/>
          <a:lstStyle/>
          <a:p>
            <a:r>
              <a:rPr lang="en-US" smtClean="0"/>
              <a:t>Impulse Noise</a:t>
            </a:r>
          </a:p>
        </p:txBody>
      </p:sp>
      <p:sp>
        <p:nvSpPr>
          <p:cNvPr id="1255426" name="Rectangle 6"/>
          <p:cNvSpPr>
            <a:spLocks noGrp="1" noChangeArrowheads="1"/>
          </p:cNvSpPr>
          <p:nvPr>
            <p:ph sz="quarter" idx="1"/>
          </p:nvPr>
        </p:nvSpPr>
        <p:spPr/>
        <p:txBody>
          <a:bodyPr>
            <a:normAutofit fontScale="92500" lnSpcReduction="10000"/>
          </a:bodyPr>
          <a:lstStyle/>
          <a:p>
            <a:r>
              <a:rPr lang="en-US" smtClean="0"/>
              <a:t>Most upstream data transmission errors caused by bursts of impulse noise</a:t>
            </a:r>
          </a:p>
          <a:p>
            <a:pPr lvl="1" indent="0"/>
            <a:r>
              <a:rPr lang="en-US" smtClean="0"/>
              <a:t>Fast rise time, short duration</a:t>
            </a:r>
          </a:p>
          <a:p>
            <a:pPr lvl="1" indent="0"/>
            <a:r>
              <a:rPr lang="en-US" smtClean="0"/>
              <a:t>&lt;100 microseconds</a:t>
            </a:r>
          </a:p>
          <a:p>
            <a:pPr lvl="1" indent="0"/>
            <a:r>
              <a:rPr lang="en-US" smtClean="0"/>
              <a:t>Most less than 10 microseconds duration</a:t>
            </a:r>
          </a:p>
          <a:p>
            <a:r>
              <a:rPr lang="en-US" smtClean="0"/>
              <a:t>Significant energy content over most of upstream spectrum</a:t>
            </a:r>
          </a:p>
          <a:p>
            <a:r>
              <a:rPr lang="en-US" smtClean="0"/>
              <a:t>Common sources</a:t>
            </a:r>
          </a:p>
          <a:p>
            <a:pPr lvl="1" indent="0"/>
            <a:r>
              <a:rPr lang="en-US" smtClean="0"/>
              <a:t>Vehicle ignitions, neon signs, lightning, power line switching transients, electric motors, electronic switches, household appliances</a:t>
            </a:r>
          </a:p>
        </p:txBody>
      </p:sp>
      <p:sp>
        <p:nvSpPr>
          <p:cNvPr id="1255427" name="Rectangle 4"/>
          <p:cNvSpPr>
            <a:spLocks noChangeArrowheads="1"/>
          </p:cNvSpPr>
          <p:nvPr/>
        </p:nvSpPr>
        <p:spPr bwMode="auto">
          <a:xfrm>
            <a:off x="381000" y="1219200"/>
            <a:ext cx="6940550" cy="552450"/>
          </a:xfrm>
          <a:prstGeom prst="rect">
            <a:avLst/>
          </a:prstGeom>
          <a:noFill/>
          <a:ln w="9525">
            <a:noFill/>
            <a:miter lim="800000"/>
            <a:headEnd/>
            <a:tailEnd/>
          </a:ln>
        </p:spPr>
        <p:txBody>
          <a:bodyPr lIns="82124" tIns="41061" rIns="82124" bIns="41061" anchor="b"/>
          <a:lstStyle/>
          <a:p>
            <a:pPr defTabSz="814388" eaLnBrk="0" hangingPunct="0">
              <a:lnSpc>
                <a:spcPct val="90000"/>
              </a:lnSpc>
              <a:tabLst>
                <a:tab pos="4459288" algn="l"/>
              </a:tabLst>
            </a:pPr>
            <a:endParaRPr lang="en-US" sz="2800"/>
          </a:p>
        </p:txBody>
      </p:sp>
    </p:spTree>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7473" name="Rectangle 9"/>
          <p:cNvSpPr>
            <a:spLocks noGrp="1" noChangeArrowheads="1"/>
          </p:cNvSpPr>
          <p:nvPr>
            <p:ph type="title"/>
          </p:nvPr>
        </p:nvSpPr>
        <p:spPr/>
        <p:txBody>
          <a:bodyPr/>
          <a:lstStyle/>
          <a:p>
            <a:r>
              <a:rPr lang="en-US" smtClean="0"/>
              <a:t>Impulse Noise</a:t>
            </a:r>
          </a:p>
        </p:txBody>
      </p:sp>
      <p:sp>
        <p:nvSpPr>
          <p:cNvPr id="1257474" name="Rectangle 10"/>
          <p:cNvSpPr>
            <a:spLocks noGrp="1" noChangeArrowheads="1"/>
          </p:cNvSpPr>
          <p:nvPr>
            <p:ph sz="quarter" idx="1"/>
          </p:nvPr>
        </p:nvSpPr>
        <p:spPr/>
        <p:txBody>
          <a:bodyPr/>
          <a:lstStyle/>
          <a:p>
            <a:r>
              <a:rPr lang="en-US" smtClean="0"/>
              <a:t>Impulse noise from arc welder in machine shop</a:t>
            </a:r>
          </a:p>
        </p:txBody>
      </p:sp>
      <p:sp>
        <p:nvSpPr>
          <p:cNvPr id="1257475" name="Rectangle 4"/>
          <p:cNvSpPr>
            <a:spLocks noChangeArrowheads="1"/>
          </p:cNvSpPr>
          <p:nvPr/>
        </p:nvSpPr>
        <p:spPr bwMode="auto">
          <a:xfrm>
            <a:off x="381000" y="1219200"/>
            <a:ext cx="6940550" cy="552450"/>
          </a:xfrm>
          <a:prstGeom prst="rect">
            <a:avLst/>
          </a:prstGeom>
          <a:noFill/>
          <a:ln w="9525">
            <a:noFill/>
            <a:miter lim="800000"/>
            <a:headEnd/>
            <a:tailEnd/>
          </a:ln>
        </p:spPr>
        <p:txBody>
          <a:bodyPr lIns="82124" tIns="41061" rIns="82124" bIns="41061" anchor="b"/>
          <a:lstStyle/>
          <a:p>
            <a:pPr defTabSz="814388" eaLnBrk="0" hangingPunct="0">
              <a:lnSpc>
                <a:spcPct val="90000"/>
              </a:lnSpc>
              <a:tabLst>
                <a:tab pos="4459288" algn="l"/>
              </a:tabLst>
            </a:pPr>
            <a:endParaRPr lang="en-US" sz="2800"/>
          </a:p>
        </p:txBody>
      </p:sp>
      <p:pic>
        <p:nvPicPr>
          <p:cNvPr id="1257476" name="Picture 5"/>
          <p:cNvPicPr>
            <a:picLocks noChangeArrowheads="1"/>
          </p:cNvPicPr>
          <p:nvPr/>
        </p:nvPicPr>
        <p:blipFill>
          <a:blip r:embed="rId3" cstate="print"/>
          <a:srcRect/>
          <a:stretch>
            <a:fillRect/>
          </a:stretch>
        </p:blipFill>
        <p:spPr bwMode="auto">
          <a:xfrm>
            <a:off x="738188" y="2546350"/>
            <a:ext cx="5194300" cy="3592513"/>
          </a:xfrm>
          <a:prstGeom prst="rect">
            <a:avLst/>
          </a:prstGeom>
          <a:noFill/>
          <a:ln w="9525">
            <a:noFill/>
            <a:miter lim="800000"/>
            <a:headEnd/>
            <a:tailEnd/>
          </a:ln>
        </p:spPr>
      </p:pic>
      <p:sp>
        <p:nvSpPr>
          <p:cNvPr id="1257477" name="Line 6"/>
          <p:cNvSpPr>
            <a:spLocks noChangeShapeType="1"/>
          </p:cNvSpPr>
          <p:nvPr/>
        </p:nvSpPr>
        <p:spPr bwMode="auto">
          <a:xfrm flipH="1">
            <a:off x="3825875" y="2024063"/>
            <a:ext cx="501650" cy="2044700"/>
          </a:xfrm>
          <a:prstGeom prst="line">
            <a:avLst/>
          </a:prstGeom>
          <a:noFill/>
          <a:ln w="38100">
            <a:solidFill>
              <a:srgbClr val="FF0000"/>
            </a:solidFill>
            <a:round/>
            <a:headEnd/>
            <a:tailEnd type="triangle" w="med" len="med"/>
          </a:ln>
        </p:spPr>
        <p:txBody>
          <a:bodyPr lIns="73025" tIns="36512" rIns="73025" bIns="36512"/>
          <a:lstStyle/>
          <a:p>
            <a:endParaRPr lang="en-US"/>
          </a:p>
        </p:txBody>
      </p:sp>
      <p:sp>
        <p:nvSpPr>
          <p:cNvPr id="1257478" name="Line 7"/>
          <p:cNvSpPr>
            <a:spLocks noChangeShapeType="1"/>
          </p:cNvSpPr>
          <p:nvPr/>
        </p:nvSpPr>
        <p:spPr bwMode="auto">
          <a:xfrm>
            <a:off x="4322763" y="2024063"/>
            <a:ext cx="33337" cy="2024062"/>
          </a:xfrm>
          <a:prstGeom prst="line">
            <a:avLst/>
          </a:prstGeom>
          <a:noFill/>
          <a:ln w="38100">
            <a:solidFill>
              <a:srgbClr val="FF0000"/>
            </a:solidFill>
            <a:round/>
            <a:headEnd/>
            <a:tailEnd type="triangle" w="med" len="med"/>
          </a:ln>
        </p:spPr>
        <p:txBody>
          <a:bodyPr lIns="73025" tIns="36512" rIns="73025" bIns="36512"/>
          <a:lstStyle/>
          <a:p>
            <a:endParaRPr lang="en-US"/>
          </a:p>
        </p:txBody>
      </p:sp>
      <p:sp>
        <p:nvSpPr>
          <p:cNvPr id="1257479" name="Line 8"/>
          <p:cNvSpPr>
            <a:spLocks noChangeShapeType="1"/>
          </p:cNvSpPr>
          <p:nvPr/>
        </p:nvSpPr>
        <p:spPr bwMode="auto">
          <a:xfrm rot="1565004" flipH="1">
            <a:off x="3465513" y="1800225"/>
            <a:ext cx="247650" cy="2827338"/>
          </a:xfrm>
          <a:prstGeom prst="line">
            <a:avLst/>
          </a:prstGeom>
          <a:noFill/>
          <a:ln w="38100">
            <a:solidFill>
              <a:srgbClr val="FF0000"/>
            </a:solidFill>
            <a:round/>
            <a:headEnd/>
            <a:tailEnd type="triangle" w="med" len="med"/>
          </a:ln>
        </p:spPr>
        <p:txBody>
          <a:bodyPr lIns="73025" tIns="36512" rIns="73025" bIns="36512"/>
          <a:lstStyle/>
          <a:p>
            <a:endParaRPr lang="en-US"/>
          </a:p>
        </p:txBody>
      </p:sp>
      <p:pic>
        <p:nvPicPr>
          <p:cNvPr id="1257480" name="Picture 13" descr="MCj02406950000[1]"/>
          <p:cNvPicPr>
            <a:picLocks noChangeAspect="1" noChangeArrowheads="1"/>
          </p:cNvPicPr>
          <p:nvPr/>
        </p:nvPicPr>
        <p:blipFill>
          <a:blip r:embed="rId4" cstate="print"/>
          <a:srcRect/>
          <a:stretch>
            <a:fillRect/>
          </a:stretch>
        </p:blipFill>
        <p:spPr bwMode="auto">
          <a:xfrm>
            <a:off x="6110288" y="2405063"/>
            <a:ext cx="2228850" cy="17843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1569" name="Rectangle 5"/>
          <p:cNvSpPr>
            <a:spLocks noGrp="1" noChangeArrowheads="1"/>
          </p:cNvSpPr>
          <p:nvPr>
            <p:ph type="title"/>
          </p:nvPr>
        </p:nvSpPr>
        <p:spPr/>
        <p:txBody>
          <a:bodyPr/>
          <a:lstStyle/>
          <a:p>
            <a:r>
              <a:rPr lang="en-US" smtClean="0"/>
              <a:t>Intermittent Connections</a:t>
            </a:r>
          </a:p>
        </p:txBody>
      </p:sp>
      <p:sp>
        <p:nvSpPr>
          <p:cNvPr id="1261570" name="Rectangle 6"/>
          <p:cNvSpPr>
            <a:spLocks noGrp="1" noChangeArrowheads="1"/>
          </p:cNvSpPr>
          <p:nvPr>
            <p:ph sz="quarter" idx="1"/>
          </p:nvPr>
        </p:nvSpPr>
        <p:spPr/>
        <p:txBody>
          <a:bodyPr/>
          <a:lstStyle/>
          <a:p>
            <a:r>
              <a:rPr lang="en-US" smtClean="0"/>
              <a:t>Self-induced</a:t>
            </a:r>
          </a:p>
          <a:p>
            <a:pPr lvl="1" indent="0"/>
            <a:r>
              <a:rPr lang="en-US" smtClean="0"/>
              <a:t>Network maintenance: changing pads &amp; equalizers, amplifier modules</a:t>
            </a:r>
          </a:p>
          <a:p>
            <a:r>
              <a:rPr lang="en-US" smtClean="0"/>
              <a:t>Craft-related</a:t>
            </a:r>
          </a:p>
          <a:p>
            <a:pPr lvl="1" indent="0"/>
            <a:r>
              <a:rPr lang="en-US" smtClean="0"/>
              <a:t>Loose or damaged connectors</a:t>
            </a:r>
          </a:p>
          <a:p>
            <a:pPr lvl="1" indent="0"/>
            <a:r>
              <a:rPr lang="en-US" smtClean="0"/>
              <a:t>Poor quality installation</a:t>
            </a:r>
          </a:p>
          <a:p>
            <a:endParaRPr lang="en-US" smtClean="0"/>
          </a:p>
          <a:p>
            <a:endParaRPr lang="en-US" smtClean="0"/>
          </a:p>
        </p:txBody>
      </p:sp>
      <p:sp>
        <p:nvSpPr>
          <p:cNvPr id="1261571" name="Rectangle 4"/>
          <p:cNvSpPr>
            <a:spLocks noChangeArrowheads="1"/>
          </p:cNvSpPr>
          <p:nvPr/>
        </p:nvSpPr>
        <p:spPr bwMode="auto">
          <a:xfrm>
            <a:off x="381000" y="1219200"/>
            <a:ext cx="6940550" cy="552450"/>
          </a:xfrm>
          <a:prstGeom prst="rect">
            <a:avLst/>
          </a:prstGeom>
          <a:noFill/>
          <a:ln w="9525">
            <a:noFill/>
            <a:miter lim="800000"/>
            <a:headEnd/>
            <a:tailEnd/>
          </a:ln>
        </p:spPr>
        <p:txBody>
          <a:bodyPr lIns="82124" tIns="41061" rIns="82124" bIns="41061" anchor="b"/>
          <a:lstStyle/>
          <a:p>
            <a:pPr defTabSz="814388" eaLnBrk="0" hangingPunct="0">
              <a:lnSpc>
                <a:spcPct val="90000"/>
              </a:lnSpc>
              <a:tabLst>
                <a:tab pos="4459288" algn="l"/>
              </a:tabLst>
            </a:pPr>
            <a:endParaRPr lang="en-US" sz="2800"/>
          </a:p>
        </p:txBody>
      </p:sp>
    </p:spTree>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Delay</a:t>
            </a:r>
            <a:endParaRPr lang="en-US" dirty="0"/>
          </a:p>
        </p:txBody>
      </p:sp>
      <p:sp>
        <p:nvSpPr>
          <p:cNvPr id="3" name="Content Placeholder 2"/>
          <p:cNvSpPr>
            <a:spLocks noGrp="1"/>
          </p:cNvSpPr>
          <p:nvPr>
            <p:ph sz="quarter" idx="1"/>
          </p:nvPr>
        </p:nvSpPr>
        <p:spPr>
          <a:xfrm>
            <a:off x="655638" y="1520825"/>
            <a:ext cx="5516562" cy="3571875"/>
          </a:xfrm>
        </p:spPr>
        <p:txBody>
          <a:bodyPr>
            <a:normAutofit fontScale="85000" lnSpcReduction="10000"/>
          </a:bodyPr>
          <a:lstStyle/>
          <a:p>
            <a:r>
              <a:rPr lang="en-US" sz="2000" dirty="0" smtClean="0"/>
              <a:t>Group delay is the measure of the slope of the phase shift with frequency.</a:t>
            </a:r>
          </a:p>
          <a:p>
            <a:r>
              <a:rPr lang="en-US" sz="2000" dirty="0" smtClean="0"/>
              <a:t>Effects: If there are group delay variations in the network, then signals of one frequency can make it through the network faster than signals at another frequency.</a:t>
            </a:r>
          </a:p>
          <a:p>
            <a:r>
              <a:rPr lang="en-US" sz="2000" dirty="0" smtClean="0"/>
              <a:t>For digital signals the effect can lead to QAM symbol misinterpretation.</a:t>
            </a:r>
          </a:p>
          <a:p>
            <a:r>
              <a:rPr lang="en-US" sz="2000" dirty="0" smtClean="0"/>
              <a:t>The net effect is that short duration pulses that are input into the network will exit the network having a longer duration.</a:t>
            </a:r>
          </a:p>
          <a:p>
            <a:r>
              <a:rPr lang="en-US" sz="2000" dirty="0" smtClean="0"/>
              <a:t>This spreading leaves energy from one pulse in the time slot of other pulses.</a:t>
            </a:r>
          </a:p>
          <a:p>
            <a:r>
              <a:rPr lang="en-US" sz="2000" dirty="0" smtClean="0"/>
              <a:t>This causes the BER to degrade.</a:t>
            </a:r>
          </a:p>
        </p:txBody>
      </p:sp>
      <p:pic>
        <p:nvPicPr>
          <p:cNvPr id="1655810" name="Picture 2"/>
          <p:cNvPicPr>
            <a:picLocks noGrp="1" noChangeAspect="1" noChangeArrowheads="1"/>
          </p:cNvPicPr>
          <p:nvPr>
            <p:ph sz="quarter" idx="2"/>
          </p:nvPr>
        </p:nvPicPr>
        <p:blipFill>
          <a:blip r:embed="rId3" cstate="print"/>
          <a:srcRect/>
          <a:stretch>
            <a:fillRect/>
          </a:stretch>
        </p:blipFill>
        <p:spPr bwMode="auto">
          <a:xfrm rot="5400000">
            <a:off x="5816600" y="889000"/>
            <a:ext cx="2844800" cy="2133600"/>
          </a:xfrm>
          <a:prstGeom prst="rect">
            <a:avLst/>
          </a:prstGeom>
          <a:noFill/>
          <a:ln w="9525">
            <a:noFill/>
            <a:miter lim="800000"/>
            <a:headEnd/>
            <a:tailEnd/>
          </a:ln>
          <a:effectLst/>
        </p:spPr>
      </p:pic>
      <p:pic>
        <p:nvPicPr>
          <p:cNvPr id="1655812" name="Picture 4"/>
          <p:cNvPicPr>
            <a:picLocks noChangeAspect="1" noChangeArrowheads="1"/>
          </p:cNvPicPr>
          <p:nvPr/>
        </p:nvPicPr>
        <p:blipFill>
          <a:blip r:embed="rId4" cstate="print"/>
          <a:srcRect/>
          <a:stretch>
            <a:fillRect/>
          </a:stretch>
        </p:blipFill>
        <p:spPr bwMode="auto">
          <a:xfrm rot="5400000">
            <a:off x="5863726" y="3813673"/>
            <a:ext cx="2750545" cy="21336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3617" name="Rectangle 5"/>
          <p:cNvSpPr>
            <a:spLocks noGrp="1" noChangeArrowheads="1"/>
          </p:cNvSpPr>
          <p:nvPr>
            <p:ph type="title"/>
          </p:nvPr>
        </p:nvSpPr>
        <p:spPr/>
        <p:txBody>
          <a:bodyPr/>
          <a:lstStyle/>
          <a:p>
            <a:r>
              <a:rPr lang="en-US" smtClean="0"/>
              <a:t>Group Delay</a:t>
            </a:r>
          </a:p>
        </p:txBody>
      </p:sp>
      <p:pic>
        <p:nvPicPr>
          <p:cNvPr id="1263618" name="Picture 2"/>
          <p:cNvPicPr>
            <a:picLocks noGrp="1" noChangeAspect="1" noChangeArrowheads="1"/>
          </p:cNvPicPr>
          <p:nvPr>
            <p:ph sz="quarter" idx="1"/>
          </p:nvPr>
        </p:nvPicPr>
        <p:blipFill>
          <a:blip r:embed="rId3" cstate="print"/>
          <a:srcRect/>
          <a:stretch>
            <a:fillRect/>
          </a:stretch>
        </p:blipFill>
        <p:spPr>
          <a:xfrm>
            <a:off x="1751013" y="1295400"/>
            <a:ext cx="5411787" cy="2667000"/>
          </a:xfrm>
        </p:spPr>
      </p:pic>
      <p:sp>
        <p:nvSpPr>
          <p:cNvPr id="1263620" name="Rectangle 4"/>
          <p:cNvSpPr>
            <a:spLocks noChangeArrowheads="1"/>
          </p:cNvSpPr>
          <p:nvPr/>
        </p:nvSpPr>
        <p:spPr bwMode="auto">
          <a:xfrm>
            <a:off x="381000" y="1219200"/>
            <a:ext cx="6940550" cy="552450"/>
          </a:xfrm>
          <a:prstGeom prst="rect">
            <a:avLst/>
          </a:prstGeom>
          <a:noFill/>
          <a:ln w="9525">
            <a:noFill/>
            <a:miter lim="800000"/>
            <a:headEnd/>
            <a:tailEnd/>
          </a:ln>
        </p:spPr>
        <p:txBody>
          <a:bodyPr lIns="82124" tIns="41061" rIns="82124" bIns="41061" anchor="b"/>
          <a:lstStyle/>
          <a:p>
            <a:pPr defTabSz="814388" eaLnBrk="0" hangingPunct="0">
              <a:lnSpc>
                <a:spcPct val="90000"/>
              </a:lnSpc>
              <a:tabLst>
                <a:tab pos="4459288" algn="l"/>
              </a:tabLst>
            </a:pPr>
            <a:endParaRPr lang="en-US" sz="2800"/>
          </a:p>
        </p:txBody>
      </p:sp>
      <p:pic>
        <p:nvPicPr>
          <p:cNvPr id="1263621" name="Picture 1"/>
          <p:cNvPicPr>
            <a:picLocks noChangeAspect="1" noChangeArrowheads="1"/>
          </p:cNvPicPr>
          <p:nvPr/>
        </p:nvPicPr>
        <p:blipFill>
          <a:blip r:embed="rId4" cstate="print"/>
          <a:srcRect/>
          <a:stretch>
            <a:fillRect/>
          </a:stretch>
        </p:blipFill>
        <p:spPr bwMode="auto">
          <a:xfrm>
            <a:off x="1981200" y="4267200"/>
            <a:ext cx="4943475" cy="2133600"/>
          </a:xfrm>
          <a:prstGeom prst="rect">
            <a:avLst/>
          </a:prstGeom>
          <a:noFill/>
          <a:ln w="9525">
            <a:noFill/>
            <a:miter lim="800000"/>
            <a:headEnd/>
            <a:tailEnd/>
          </a:ln>
        </p:spPr>
      </p:pic>
      <p:sp>
        <p:nvSpPr>
          <p:cNvPr id="1263623" name="Text Box 7"/>
          <p:cNvSpPr txBox="1">
            <a:spLocks noChangeArrowheads="1"/>
          </p:cNvSpPr>
          <p:nvPr/>
        </p:nvSpPr>
        <p:spPr bwMode="auto">
          <a:xfrm>
            <a:off x="938213" y="1765300"/>
            <a:ext cx="428625" cy="1435100"/>
          </a:xfrm>
          <a:prstGeom prst="rect">
            <a:avLst/>
          </a:prstGeom>
          <a:noFill/>
          <a:ln w="9525">
            <a:noFill/>
            <a:miter lim="800000"/>
            <a:headEnd/>
            <a:tailEnd/>
          </a:ln>
          <a:effectLst/>
        </p:spPr>
        <p:txBody>
          <a:bodyPr vert="eaVert" wrap="none">
            <a:spAutoFit/>
          </a:bodyPr>
          <a:lstStyle/>
          <a:p>
            <a:r>
              <a:rPr lang="en-US" sz="1600"/>
              <a:t>Amplitude (dB)</a:t>
            </a:r>
          </a:p>
        </p:txBody>
      </p:sp>
      <p:sp>
        <p:nvSpPr>
          <p:cNvPr id="1263624" name="Text Box 8"/>
          <p:cNvSpPr txBox="1">
            <a:spLocks noChangeArrowheads="1"/>
          </p:cNvSpPr>
          <p:nvPr/>
        </p:nvSpPr>
        <p:spPr bwMode="auto">
          <a:xfrm>
            <a:off x="914400" y="4381500"/>
            <a:ext cx="428625" cy="1943100"/>
          </a:xfrm>
          <a:prstGeom prst="rect">
            <a:avLst/>
          </a:prstGeom>
          <a:noFill/>
          <a:ln w="9525">
            <a:noFill/>
            <a:miter lim="800000"/>
            <a:headEnd/>
            <a:tailEnd/>
          </a:ln>
          <a:effectLst/>
        </p:spPr>
        <p:txBody>
          <a:bodyPr vert="eaVert" wrap="none">
            <a:spAutoFit/>
          </a:bodyPr>
          <a:lstStyle/>
          <a:p>
            <a:r>
              <a:rPr lang="en-US" sz="1600"/>
              <a:t>Time (nanoseconds)</a:t>
            </a:r>
          </a:p>
        </p:txBody>
      </p:sp>
      <p:sp>
        <p:nvSpPr>
          <p:cNvPr id="1263625" name="Line 9"/>
          <p:cNvSpPr>
            <a:spLocks noChangeShapeType="1"/>
          </p:cNvSpPr>
          <p:nvPr/>
        </p:nvSpPr>
        <p:spPr bwMode="auto">
          <a:xfrm flipV="1">
            <a:off x="1143000" y="1447800"/>
            <a:ext cx="0" cy="304800"/>
          </a:xfrm>
          <a:prstGeom prst="line">
            <a:avLst/>
          </a:prstGeom>
          <a:noFill/>
          <a:ln w="9525">
            <a:solidFill>
              <a:schemeClr val="tx1"/>
            </a:solidFill>
            <a:round/>
            <a:headEnd/>
            <a:tailEnd type="triangle" w="med" len="med"/>
          </a:ln>
          <a:effectLst/>
        </p:spPr>
        <p:txBody>
          <a:bodyPr/>
          <a:lstStyle/>
          <a:p>
            <a:endParaRPr lang="en-US"/>
          </a:p>
        </p:txBody>
      </p:sp>
      <p:sp>
        <p:nvSpPr>
          <p:cNvPr id="1263626" name="Line 10"/>
          <p:cNvSpPr>
            <a:spLocks noChangeShapeType="1"/>
          </p:cNvSpPr>
          <p:nvPr/>
        </p:nvSpPr>
        <p:spPr bwMode="auto">
          <a:xfrm>
            <a:off x="1143000" y="3200400"/>
            <a:ext cx="0" cy="228600"/>
          </a:xfrm>
          <a:prstGeom prst="line">
            <a:avLst/>
          </a:prstGeom>
          <a:noFill/>
          <a:ln w="9525">
            <a:solidFill>
              <a:schemeClr val="tx1"/>
            </a:solidFill>
            <a:round/>
            <a:headEnd/>
            <a:tailEnd type="triangle" w="med" len="med"/>
          </a:ln>
          <a:effectLst/>
        </p:spPr>
        <p:txBody>
          <a:bodyPr/>
          <a:lstStyle/>
          <a:p>
            <a:endParaRPr lang="en-US"/>
          </a:p>
        </p:txBody>
      </p:sp>
      <p:sp>
        <p:nvSpPr>
          <p:cNvPr id="1263627" name="Line 11"/>
          <p:cNvSpPr>
            <a:spLocks noChangeShapeType="1"/>
          </p:cNvSpPr>
          <p:nvPr/>
        </p:nvSpPr>
        <p:spPr bwMode="auto">
          <a:xfrm flipV="1">
            <a:off x="1143000" y="4114800"/>
            <a:ext cx="0" cy="228600"/>
          </a:xfrm>
          <a:prstGeom prst="line">
            <a:avLst/>
          </a:prstGeom>
          <a:noFill/>
          <a:ln w="9525">
            <a:solidFill>
              <a:schemeClr val="tx1"/>
            </a:solidFill>
            <a:round/>
            <a:headEnd/>
            <a:tailEnd type="triangle" w="med" len="med"/>
          </a:ln>
          <a:effectLst/>
        </p:spPr>
        <p:txBody>
          <a:bodyPr/>
          <a:lstStyle/>
          <a:p>
            <a:endParaRPr lang="en-US"/>
          </a:p>
        </p:txBody>
      </p:sp>
      <p:sp>
        <p:nvSpPr>
          <p:cNvPr id="1263628" name="Line 12"/>
          <p:cNvSpPr>
            <a:spLocks noChangeShapeType="1"/>
          </p:cNvSpPr>
          <p:nvPr/>
        </p:nvSpPr>
        <p:spPr bwMode="auto">
          <a:xfrm>
            <a:off x="1143000" y="6324600"/>
            <a:ext cx="0" cy="228600"/>
          </a:xfrm>
          <a:prstGeom prst="line">
            <a:avLst/>
          </a:prstGeom>
          <a:noFill/>
          <a:ln w="9525">
            <a:solidFill>
              <a:schemeClr val="tx1"/>
            </a:solidFill>
            <a:round/>
            <a:headEnd/>
            <a:tailEnd type="triangle" w="med" len="med"/>
          </a:ln>
          <a:effectLst/>
        </p:spPr>
        <p:txBody>
          <a:bodyPr/>
          <a:lstStyle/>
          <a:p>
            <a:endParaRPr lang="en-US"/>
          </a:p>
        </p:txBody>
      </p:sp>
      <p:sp>
        <p:nvSpPr>
          <p:cNvPr id="1263629" name="Text Box 13"/>
          <p:cNvSpPr txBox="1">
            <a:spLocks noChangeArrowheads="1"/>
          </p:cNvSpPr>
          <p:nvPr/>
        </p:nvSpPr>
        <p:spPr bwMode="auto">
          <a:xfrm>
            <a:off x="7391400" y="1752600"/>
            <a:ext cx="1387475" cy="1314450"/>
          </a:xfrm>
          <a:prstGeom prst="rect">
            <a:avLst/>
          </a:prstGeom>
          <a:noFill/>
          <a:ln w="9525">
            <a:noFill/>
            <a:miter lim="800000"/>
            <a:headEnd/>
            <a:tailEnd/>
          </a:ln>
          <a:effectLst/>
        </p:spPr>
        <p:txBody>
          <a:bodyPr>
            <a:spAutoFit/>
          </a:bodyPr>
          <a:lstStyle/>
          <a:p>
            <a:r>
              <a:rPr lang="en-US" sz="1600"/>
              <a:t>Frequency Response:</a:t>
            </a:r>
          </a:p>
          <a:p>
            <a:r>
              <a:rPr lang="en-US" sz="1600"/>
              <a:t>What we see on our sweep gear</a:t>
            </a:r>
          </a:p>
        </p:txBody>
      </p:sp>
      <p:sp>
        <p:nvSpPr>
          <p:cNvPr id="1263630" name="Text Box 14"/>
          <p:cNvSpPr txBox="1">
            <a:spLocks noChangeArrowheads="1"/>
          </p:cNvSpPr>
          <p:nvPr/>
        </p:nvSpPr>
        <p:spPr bwMode="auto">
          <a:xfrm>
            <a:off x="7391400" y="4629150"/>
            <a:ext cx="1387475" cy="1314450"/>
          </a:xfrm>
          <a:prstGeom prst="rect">
            <a:avLst/>
          </a:prstGeom>
          <a:noFill/>
          <a:ln w="9525">
            <a:noFill/>
            <a:miter lim="800000"/>
            <a:headEnd/>
            <a:tailEnd/>
          </a:ln>
          <a:effectLst/>
        </p:spPr>
        <p:txBody>
          <a:bodyPr>
            <a:spAutoFit/>
          </a:bodyPr>
          <a:lstStyle/>
          <a:p>
            <a:r>
              <a:rPr lang="en-US" sz="1600"/>
              <a:t>Group Delay:</a:t>
            </a:r>
          </a:p>
          <a:p>
            <a:r>
              <a:rPr lang="en-US" sz="1600"/>
              <a:t>What we </a:t>
            </a:r>
            <a:r>
              <a:rPr lang="en-US" sz="1600" i="1"/>
              <a:t>don’t</a:t>
            </a:r>
            <a:r>
              <a:rPr lang="en-US" sz="1600"/>
              <a:t> see on our sweep gear</a:t>
            </a:r>
          </a:p>
        </p:txBody>
      </p:sp>
    </p:spTree>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5665" name="Rectangle 9"/>
          <p:cNvSpPr>
            <a:spLocks noGrp="1" noChangeArrowheads="1"/>
          </p:cNvSpPr>
          <p:nvPr>
            <p:ph type="title"/>
          </p:nvPr>
        </p:nvSpPr>
        <p:spPr/>
        <p:txBody>
          <a:bodyPr/>
          <a:lstStyle/>
          <a:p>
            <a:r>
              <a:rPr lang="en-US" smtClean="0"/>
              <a:t>Signal Clipping</a:t>
            </a:r>
          </a:p>
        </p:txBody>
      </p:sp>
      <p:sp>
        <p:nvSpPr>
          <p:cNvPr id="1265666" name="Rectangle 10"/>
          <p:cNvSpPr>
            <a:spLocks noGrp="1" noChangeArrowheads="1"/>
          </p:cNvSpPr>
          <p:nvPr>
            <p:ph sz="quarter" idx="1"/>
          </p:nvPr>
        </p:nvSpPr>
        <p:spPr/>
        <p:txBody>
          <a:bodyPr/>
          <a:lstStyle/>
          <a:p>
            <a:pPr>
              <a:lnSpc>
                <a:spcPct val="80000"/>
              </a:lnSpc>
            </a:pPr>
            <a:r>
              <a:rPr lang="en-US" sz="2000" smtClean="0"/>
              <a:t>RF ingress and impulse noise may cause signal clipping</a:t>
            </a:r>
          </a:p>
          <a:p>
            <a:pPr lvl="1" indent="0">
              <a:lnSpc>
                <a:spcPct val="80000"/>
              </a:lnSpc>
            </a:pPr>
            <a:r>
              <a:rPr lang="en-US" sz="1800" smtClean="0"/>
              <a:t>Can affect composite power into return laser</a:t>
            </a:r>
          </a:p>
          <a:p>
            <a:pPr>
              <a:lnSpc>
                <a:spcPct val="80000"/>
              </a:lnSpc>
            </a:pPr>
            <a:r>
              <a:rPr lang="en-US" sz="2000" smtClean="0"/>
              <a:t>Excessive signals from in-home devices such as pay-per-view STBs also may cause signal clipping </a:t>
            </a:r>
          </a:p>
          <a:p>
            <a:pPr>
              <a:lnSpc>
                <a:spcPct val="80000"/>
              </a:lnSpc>
            </a:pPr>
            <a:r>
              <a:rPr lang="en-US" sz="2000" smtClean="0"/>
              <a:t>Clipping occurs in upstream amplifiers and fiber optics equipment</a:t>
            </a:r>
          </a:p>
          <a:p>
            <a:pPr lvl="1" indent="0">
              <a:lnSpc>
                <a:spcPct val="80000"/>
              </a:lnSpc>
            </a:pPr>
            <a:r>
              <a:rPr lang="en-US" sz="1800" smtClean="0"/>
              <a:t>FP upstream lasers generally more susceptible than DFB lasers</a:t>
            </a:r>
          </a:p>
          <a:p>
            <a:pPr>
              <a:lnSpc>
                <a:spcPct val="80000"/>
              </a:lnSpc>
            </a:pPr>
            <a:r>
              <a:rPr lang="en-US" sz="2000" smtClean="0"/>
              <a:t>Energy that can cause clipping found mostly from 5 MHz to 15 MHz range</a:t>
            </a:r>
          </a:p>
          <a:p>
            <a:pPr>
              <a:lnSpc>
                <a:spcPct val="80000"/>
              </a:lnSpc>
            </a:pPr>
            <a:r>
              <a:rPr lang="en-US" sz="2000" smtClean="0"/>
              <a:t>Signals at all other frequencies are affected by cross-compression</a:t>
            </a:r>
          </a:p>
          <a:p>
            <a:pPr lvl="1" indent="0">
              <a:lnSpc>
                <a:spcPct val="80000"/>
              </a:lnSpc>
            </a:pPr>
            <a:r>
              <a:rPr lang="en-US" sz="1800" smtClean="0"/>
              <a:t>Cross-compression affects all upstream frequencies</a:t>
            </a:r>
          </a:p>
          <a:p>
            <a:pPr lvl="1" indent="0">
              <a:lnSpc>
                <a:spcPct val="80000"/>
              </a:lnSpc>
            </a:pPr>
            <a:r>
              <a:rPr lang="en-US" sz="1800" smtClean="0"/>
              <a:t>Can reduce data throughput (TCP/IP controlled resend)</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Telemetry Injection</a:t>
            </a:r>
            <a:endParaRPr lang="en-US" dirty="0"/>
          </a:p>
        </p:txBody>
      </p:sp>
      <p:sp>
        <p:nvSpPr>
          <p:cNvPr id="7" name="Text Placeholder 6"/>
          <p:cNvSpPr>
            <a:spLocks noGrp="1"/>
          </p:cNvSpPr>
          <p:nvPr>
            <p:ph type="body" sz="half" idx="1"/>
          </p:nvPr>
        </p:nvSpPr>
        <p:spPr>
          <a:xfrm>
            <a:off x="609600" y="1709738"/>
            <a:ext cx="7848600" cy="1643062"/>
          </a:xfrm>
        </p:spPr>
        <p:txBody>
          <a:bodyPr>
            <a:normAutofit fontScale="77500" lnSpcReduction="20000"/>
          </a:bodyPr>
          <a:lstStyle/>
          <a:p>
            <a:r>
              <a:rPr lang="en-US" dirty="0" smtClean="0"/>
              <a:t>Injections levels may vary due to test point insertion loss differences from various types of equipment.</a:t>
            </a:r>
          </a:p>
          <a:p>
            <a:r>
              <a:rPr lang="en-US" dirty="0" smtClean="0"/>
              <a:t>The </a:t>
            </a:r>
            <a:r>
              <a:rPr lang="en-US" b="1" dirty="0" smtClean="0"/>
              <a:t>PORT</a:t>
            </a:r>
            <a:r>
              <a:rPr lang="en-US" dirty="0" smtClean="0"/>
              <a:t> Design level is the important Level to remember!</a:t>
            </a:r>
          </a:p>
          <a:p>
            <a:r>
              <a:rPr lang="en-US" sz="2000" b="1" i="1" dirty="0" smtClean="0">
                <a:solidFill>
                  <a:srgbClr val="FF0000"/>
                </a:solidFill>
              </a:rPr>
              <a:t>The Port Design level determines the Modem TX Level </a:t>
            </a:r>
            <a:endParaRPr lang="en-US" dirty="0" smtClean="0"/>
          </a:p>
        </p:txBody>
      </p:sp>
      <p:pic>
        <p:nvPicPr>
          <p:cNvPr id="9" name="Content Placeholder 8"/>
          <p:cNvPicPr>
            <a:picLocks noGrp="1" noChangeAspect="1" noChangeArrowheads="1"/>
          </p:cNvPicPr>
          <p:nvPr>
            <p:ph sz="half" idx="2"/>
          </p:nvPr>
        </p:nvPicPr>
        <p:blipFill>
          <a:blip r:embed="rId3" cstate="print"/>
          <a:srcRect/>
          <a:stretch>
            <a:fillRect/>
          </a:stretch>
        </p:blipFill>
        <p:spPr bwMode="auto">
          <a:xfrm>
            <a:off x="381000" y="3505200"/>
            <a:ext cx="3896563" cy="2590800"/>
          </a:xfrm>
          <a:prstGeom prst="rect">
            <a:avLst/>
          </a:prstGeom>
          <a:noFill/>
        </p:spPr>
      </p:pic>
      <p:sp>
        <p:nvSpPr>
          <p:cNvPr id="11" name="TextBox 10"/>
          <p:cNvSpPr txBox="1"/>
          <p:nvPr/>
        </p:nvSpPr>
        <p:spPr>
          <a:xfrm>
            <a:off x="962041" y="6096000"/>
            <a:ext cx="3027304" cy="369332"/>
          </a:xfrm>
          <a:prstGeom prst="rect">
            <a:avLst/>
          </a:prstGeom>
          <a:noFill/>
        </p:spPr>
        <p:txBody>
          <a:bodyPr wrap="none" rtlCol="0">
            <a:spAutoFit/>
          </a:bodyPr>
          <a:lstStyle/>
          <a:p>
            <a:r>
              <a:rPr lang="en-US" sz="1800" b="1" dirty="0" smtClean="0"/>
              <a:t>-20 dB Forward Test Point</a:t>
            </a:r>
            <a:endParaRPr lang="en-US" sz="1800" b="1" dirty="0"/>
          </a:p>
        </p:txBody>
      </p:sp>
      <p:sp>
        <p:nvSpPr>
          <p:cNvPr id="12" name="TextBox 11"/>
          <p:cNvSpPr txBox="1"/>
          <p:nvPr/>
        </p:nvSpPr>
        <p:spPr>
          <a:xfrm>
            <a:off x="4973696" y="6096000"/>
            <a:ext cx="3027304" cy="369332"/>
          </a:xfrm>
          <a:prstGeom prst="rect">
            <a:avLst/>
          </a:prstGeom>
          <a:noFill/>
        </p:spPr>
        <p:txBody>
          <a:bodyPr wrap="none" rtlCol="0">
            <a:spAutoFit/>
          </a:bodyPr>
          <a:lstStyle/>
          <a:p>
            <a:r>
              <a:rPr lang="en-US" sz="1800" b="1" dirty="0" smtClean="0"/>
              <a:t>-30 dB Forward Test Point</a:t>
            </a:r>
            <a:endParaRPr lang="en-US" sz="1800" b="1" dirty="0"/>
          </a:p>
        </p:txBody>
      </p:sp>
      <p:pic>
        <p:nvPicPr>
          <p:cNvPr id="1454083" name="Picture 3"/>
          <p:cNvPicPr>
            <a:picLocks noChangeAspect="1" noChangeArrowheads="1"/>
          </p:cNvPicPr>
          <p:nvPr/>
        </p:nvPicPr>
        <p:blipFill>
          <a:blip r:embed="rId4" cstate="print"/>
          <a:srcRect/>
          <a:stretch>
            <a:fillRect/>
          </a:stretch>
        </p:blipFill>
        <p:spPr bwMode="auto">
          <a:xfrm>
            <a:off x="4495800" y="3429000"/>
            <a:ext cx="4234285" cy="26146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7713" name="Rectangle 2"/>
          <p:cNvSpPr>
            <a:spLocks noGrp="1" noChangeArrowheads="1"/>
          </p:cNvSpPr>
          <p:nvPr>
            <p:ph type="title"/>
          </p:nvPr>
        </p:nvSpPr>
        <p:spPr/>
        <p:txBody>
          <a:bodyPr/>
          <a:lstStyle/>
          <a:p>
            <a:r>
              <a:rPr lang="en-US" smtClean="0"/>
              <a:t>Signal Clipping</a:t>
            </a:r>
          </a:p>
        </p:txBody>
      </p:sp>
      <p:sp>
        <p:nvSpPr>
          <p:cNvPr id="1267714" name="Rectangle 3"/>
          <p:cNvSpPr>
            <a:spLocks noGrp="1" noChangeArrowheads="1"/>
          </p:cNvSpPr>
          <p:nvPr>
            <p:ph sz="quarter" idx="1"/>
          </p:nvPr>
        </p:nvSpPr>
        <p:spPr/>
        <p:txBody>
          <a:bodyPr/>
          <a:lstStyle/>
          <a:p>
            <a:r>
              <a:rPr lang="en-US" smtClean="0"/>
              <a:t>To avoid clipping, set up return laser operational window to recommended level</a:t>
            </a:r>
          </a:p>
          <a:p>
            <a:r>
              <a:rPr lang="en-US" smtClean="0"/>
              <a:t>Do not adjust levels at the node once setup is accomplished</a:t>
            </a:r>
          </a:p>
          <a:p>
            <a:pPr lvl="1" indent="0"/>
            <a:r>
              <a:rPr lang="en-US" smtClean="0"/>
              <a:t>Don’t change the pad to get more RF level in the Headend.</a:t>
            </a:r>
          </a:p>
          <a:p>
            <a:pPr lvl="1" indent="0"/>
            <a:r>
              <a:rPr lang="en-US" smtClean="0"/>
              <a:t>Don’t change the pad to get better CNR at the return RX.</a:t>
            </a:r>
          </a:p>
          <a:p>
            <a:r>
              <a:rPr lang="en-US" smtClean="0"/>
              <a:t>Set it, Leave it, Love it.</a:t>
            </a:r>
          </a:p>
        </p:txBody>
      </p:sp>
    </p:spTree>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49" name="Rectangle 2"/>
          <p:cNvSpPr>
            <a:spLocks noGrp="1" noChangeArrowheads="1"/>
          </p:cNvSpPr>
          <p:nvPr>
            <p:ph type="title"/>
          </p:nvPr>
        </p:nvSpPr>
        <p:spPr/>
        <p:txBody>
          <a:bodyPr/>
          <a:lstStyle/>
          <a:p>
            <a:r>
              <a:rPr lang="en-US" smtClean="0"/>
              <a:t>Conclusions</a:t>
            </a:r>
          </a:p>
        </p:txBody>
      </p:sp>
      <p:sp>
        <p:nvSpPr>
          <p:cNvPr id="1282050" name="Rectangle 3"/>
          <p:cNvSpPr>
            <a:spLocks noGrp="1" noChangeArrowheads="1"/>
          </p:cNvSpPr>
          <p:nvPr>
            <p:ph type="body" sz="half" idx="1"/>
          </p:nvPr>
        </p:nvSpPr>
        <p:spPr>
          <a:xfrm>
            <a:off x="609600" y="1557338"/>
            <a:ext cx="5181600" cy="4843462"/>
          </a:xfrm>
        </p:spPr>
        <p:txBody>
          <a:bodyPr/>
          <a:lstStyle/>
          <a:p>
            <a:r>
              <a:rPr lang="en-US" sz="2000" dirty="0" smtClean="0"/>
              <a:t>Return system is a loop</a:t>
            </a:r>
          </a:p>
          <a:p>
            <a:r>
              <a:rPr lang="en-US" sz="2000" dirty="0" smtClean="0"/>
              <a:t>Changes anywhere in the loop can effect the performance of the network</a:t>
            </a:r>
          </a:p>
          <a:p>
            <a:r>
              <a:rPr lang="en-US" sz="2000" dirty="0" smtClean="0"/>
              <a:t>Once the return laser is setup DON’T TOUCH IT</a:t>
            </a:r>
          </a:p>
          <a:p>
            <a:pPr marL="457200" lvl="1" indent="117475"/>
            <a:r>
              <a:rPr lang="en-US" sz="1800" dirty="0" smtClean="0"/>
              <a:t>Changing the drive levels can affect the window of operation of the laser</a:t>
            </a:r>
          </a:p>
          <a:p>
            <a:r>
              <a:rPr lang="en-US" sz="2000" dirty="0" smtClean="0"/>
              <a:t>Work as a team to diagnose system problems</a:t>
            </a:r>
          </a:p>
          <a:p>
            <a:pPr marL="457200" lvl="1" indent="117475"/>
            <a:r>
              <a:rPr lang="en-US" sz="1600" dirty="0" err="1" smtClean="0"/>
              <a:t>XOC</a:t>
            </a:r>
            <a:endParaRPr lang="en-US" sz="1600" dirty="0" smtClean="0"/>
          </a:p>
          <a:p>
            <a:pPr marL="457200" lvl="1" indent="117475"/>
            <a:r>
              <a:rPr lang="en-US" sz="1600" dirty="0" smtClean="0"/>
              <a:t>Market Health, Scout, Score Card, Watchtower</a:t>
            </a:r>
          </a:p>
          <a:p>
            <a:r>
              <a:rPr lang="en-US" sz="2000" dirty="0" smtClean="0"/>
              <a:t>Avoid performing node setups during extremes in outdoor temperatures</a:t>
            </a:r>
          </a:p>
        </p:txBody>
      </p:sp>
      <p:pic>
        <p:nvPicPr>
          <p:cNvPr id="1282051" name="Content Placeholder 4" descr="theboss.jpg"/>
          <p:cNvPicPr>
            <a:picLocks noGrp="1" noChangeAspect="1"/>
          </p:cNvPicPr>
          <p:nvPr>
            <p:ph sz="half" idx="2"/>
          </p:nvPr>
        </p:nvPicPr>
        <p:blipFill>
          <a:blip r:embed="rId3" cstate="print"/>
          <a:stretch>
            <a:fillRect/>
          </a:stretch>
        </p:blipFill>
        <p:spPr>
          <a:xfrm>
            <a:off x="5916386" y="1557338"/>
            <a:ext cx="3075214" cy="4843462"/>
          </a:xfrm>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4097" name="Picture 14" descr="MCDD00864_0000[1]"/>
          <p:cNvPicPr>
            <a:picLocks noChangeAspect="1" noChangeArrowheads="1"/>
          </p:cNvPicPr>
          <p:nvPr/>
        </p:nvPicPr>
        <p:blipFill>
          <a:blip r:embed="rId3" cstate="print"/>
          <a:srcRect/>
          <a:stretch>
            <a:fillRect/>
          </a:stretch>
        </p:blipFill>
        <p:spPr bwMode="auto">
          <a:xfrm>
            <a:off x="3025775" y="1371600"/>
            <a:ext cx="3360738" cy="3468688"/>
          </a:xfrm>
          <a:prstGeom prst="rect">
            <a:avLst/>
          </a:prstGeom>
          <a:noFill/>
          <a:ln w="9525">
            <a:noFill/>
            <a:miter lim="800000"/>
            <a:headEnd/>
            <a:tailEnd/>
          </a:ln>
        </p:spPr>
      </p:pic>
      <p:sp>
        <p:nvSpPr>
          <p:cNvPr id="1284098" name="Rectangle 5"/>
          <p:cNvSpPr>
            <a:spLocks noGrp="1" noChangeArrowheads="1"/>
          </p:cNvSpPr>
          <p:nvPr>
            <p:ph type="title"/>
          </p:nvPr>
        </p:nvSpPr>
        <p:spPr/>
        <p:txBody>
          <a:bodyPr/>
          <a:lstStyle/>
          <a:p>
            <a:r>
              <a:rPr lang="en-US" smtClean="0"/>
              <a:t>Questions</a:t>
            </a:r>
          </a:p>
        </p:txBody>
      </p:sp>
      <p:pic>
        <p:nvPicPr>
          <p:cNvPr id="1284099" name="Picture 7" descr="MCDD00744_0000[1]"/>
          <p:cNvPicPr>
            <a:picLocks noChangeAspect="1" noChangeArrowheads="1"/>
          </p:cNvPicPr>
          <p:nvPr/>
        </p:nvPicPr>
        <p:blipFill>
          <a:blip r:embed="rId4" cstate="print"/>
          <a:srcRect/>
          <a:stretch>
            <a:fillRect/>
          </a:stretch>
        </p:blipFill>
        <p:spPr bwMode="auto">
          <a:xfrm>
            <a:off x="392113" y="1693863"/>
            <a:ext cx="3348037" cy="3468687"/>
          </a:xfrm>
          <a:prstGeom prst="rect">
            <a:avLst/>
          </a:prstGeom>
          <a:noFill/>
          <a:ln w="9525">
            <a:noFill/>
            <a:miter lim="800000"/>
            <a:headEnd/>
            <a:tailEnd/>
          </a:ln>
        </p:spPr>
      </p:pic>
      <p:pic>
        <p:nvPicPr>
          <p:cNvPr id="1284100" name="Picture 9" descr="MCDD00744_0000[1]"/>
          <p:cNvPicPr>
            <a:picLocks noChangeAspect="1" noChangeArrowheads="1"/>
          </p:cNvPicPr>
          <p:nvPr/>
        </p:nvPicPr>
        <p:blipFill>
          <a:blip r:embed="rId4" cstate="print"/>
          <a:srcRect/>
          <a:stretch>
            <a:fillRect/>
          </a:stretch>
        </p:blipFill>
        <p:spPr bwMode="auto">
          <a:xfrm>
            <a:off x="5121275" y="1287463"/>
            <a:ext cx="3348038" cy="3468687"/>
          </a:xfrm>
          <a:prstGeom prst="rect">
            <a:avLst/>
          </a:prstGeom>
          <a:noFill/>
          <a:ln w="9525">
            <a:noFill/>
            <a:miter lim="800000"/>
            <a:headEnd/>
            <a:tailEnd/>
          </a:ln>
        </p:spPr>
      </p:pic>
      <p:pic>
        <p:nvPicPr>
          <p:cNvPr id="1284101" name="Picture 13" descr="MCDD00864_0000[1]"/>
          <p:cNvPicPr>
            <a:picLocks noChangeAspect="1" noChangeArrowheads="1"/>
          </p:cNvPicPr>
          <p:nvPr/>
        </p:nvPicPr>
        <p:blipFill>
          <a:blip r:embed="rId3" cstate="print"/>
          <a:srcRect/>
          <a:stretch>
            <a:fillRect/>
          </a:stretch>
        </p:blipFill>
        <p:spPr bwMode="auto">
          <a:xfrm>
            <a:off x="4975225" y="2681288"/>
            <a:ext cx="3360738" cy="3468687"/>
          </a:xfrm>
          <a:prstGeom prst="rect">
            <a:avLst/>
          </a:prstGeom>
          <a:noFill/>
          <a:ln w="9525">
            <a:noFill/>
            <a:miter lim="800000"/>
            <a:headEnd/>
            <a:tailEnd/>
          </a:ln>
        </p:spPr>
      </p:pic>
      <p:pic>
        <p:nvPicPr>
          <p:cNvPr id="1284102" name="Picture 15" descr="MCDD00864_0000[1]"/>
          <p:cNvPicPr>
            <a:picLocks noChangeAspect="1" noChangeArrowheads="1"/>
          </p:cNvPicPr>
          <p:nvPr/>
        </p:nvPicPr>
        <p:blipFill>
          <a:blip r:embed="rId3" cstate="print"/>
          <a:srcRect/>
          <a:stretch>
            <a:fillRect/>
          </a:stretch>
        </p:blipFill>
        <p:spPr bwMode="auto">
          <a:xfrm>
            <a:off x="1176338" y="3089275"/>
            <a:ext cx="3360737" cy="3468688"/>
          </a:xfrm>
          <a:prstGeom prst="rect">
            <a:avLst/>
          </a:prstGeom>
          <a:noFill/>
          <a:ln w="9525">
            <a:noFill/>
            <a:miter lim="800000"/>
            <a:headEnd/>
            <a:tailEnd/>
          </a:ln>
        </p:spPr>
      </p:pic>
      <p:pic>
        <p:nvPicPr>
          <p:cNvPr id="1284103" name="Picture 11" descr="MCDD00744_0000[1]"/>
          <p:cNvPicPr>
            <a:picLocks noChangeAspect="1" noChangeArrowheads="1"/>
          </p:cNvPicPr>
          <p:nvPr/>
        </p:nvPicPr>
        <p:blipFill>
          <a:blip r:embed="rId4" cstate="print"/>
          <a:srcRect/>
          <a:stretch>
            <a:fillRect/>
          </a:stretch>
        </p:blipFill>
        <p:spPr bwMode="auto">
          <a:xfrm>
            <a:off x="3908425" y="2987675"/>
            <a:ext cx="3348038" cy="3468688"/>
          </a:xfrm>
          <a:prstGeom prst="rect">
            <a:avLst/>
          </a:prstGeom>
          <a:noFill/>
          <a:ln w="9525">
            <a:noFill/>
            <a:miter lim="800000"/>
            <a:headEnd/>
            <a:tailEnd/>
          </a:ln>
        </p:spPr>
      </p:pic>
      <p:pic>
        <p:nvPicPr>
          <p:cNvPr id="1284104" name="Picture 6" descr="MCj02346250000[1]"/>
          <p:cNvPicPr>
            <a:picLocks noChangeAspect="1" noChangeArrowheads="1"/>
          </p:cNvPicPr>
          <p:nvPr/>
        </p:nvPicPr>
        <p:blipFill>
          <a:blip r:embed="rId5" cstate="print"/>
          <a:srcRect/>
          <a:stretch>
            <a:fillRect/>
          </a:stretch>
        </p:blipFill>
        <p:spPr bwMode="auto">
          <a:xfrm>
            <a:off x="3381375" y="2100263"/>
            <a:ext cx="2381250" cy="26574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16360</TotalTime>
  <Pages>28</Pages>
  <Words>7384</Words>
  <Application>Microsoft Macintosh PowerPoint</Application>
  <PresentationFormat>On-screen Show (4:3)</PresentationFormat>
  <Paragraphs>786</Paragraphs>
  <Slides>92</Slides>
  <Notes>91</Notes>
  <HiddenSlides>37</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92</vt:i4>
      </vt:variant>
    </vt:vector>
  </HeadingPairs>
  <TitlesOfParts>
    <vt:vector size="105" baseType="lpstr">
      <vt:lpstr>Arial Black</vt:lpstr>
      <vt:lpstr>Century Schoolbook</vt:lpstr>
      <vt:lpstr>Courier New</vt:lpstr>
      <vt:lpstr>Frutiger 55 Roman</vt:lpstr>
      <vt:lpstr>Helvetica</vt:lpstr>
      <vt:lpstr>Tw Cen MT</vt:lpstr>
      <vt:lpstr>Wingdings</vt:lpstr>
      <vt:lpstr>Wingdings 2</vt:lpstr>
      <vt:lpstr>宋体</vt:lpstr>
      <vt:lpstr>Arial</vt:lpstr>
      <vt:lpstr>Median</vt:lpstr>
      <vt:lpstr>Visio</vt:lpstr>
      <vt:lpstr>VISIO</vt:lpstr>
      <vt:lpstr>Return Path Optimization</vt:lpstr>
      <vt:lpstr>Return Path Familiarization &amp; Node Return Laser Setup</vt:lpstr>
      <vt:lpstr>Typical Two-Way HFC CATV System?</vt:lpstr>
      <vt:lpstr>With DOCSIS deployed in our Networks the system looks and functions more like a loop!</vt:lpstr>
      <vt:lpstr>Divide and Conquer the Return Path!</vt:lpstr>
      <vt:lpstr>RF Network</vt:lpstr>
      <vt:lpstr>Forward Path Unity Gain </vt:lpstr>
      <vt:lpstr>Reverse Path Unity Gain </vt:lpstr>
      <vt:lpstr>Telemetry Injection</vt:lpstr>
      <vt:lpstr>CATV Return Distribution Network Design - Modem TX Levels</vt:lpstr>
      <vt:lpstr>Reverse Sweep</vt:lpstr>
      <vt:lpstr>Internal Splitters</vt:lpstr>
      <vt:lpstr>Internal Splitter Prior to Diplex Filter</vt:lpstr>
      <vt:lpstr>Internal Splitter Prior to Diplex Filter</vt:lpstr>
      <vt:lpstr>PowerPoint Presentation</vt:lpstr>
      <vt:lpstr>PowerPoint Presentation</vt:lpstr>
      <vt:lpstr>PowerPoint Presentation</vt:lpstr>
      <vt:lpstr>SO FAR SO GOOD?   ANY QUESTIONS?</vt:lpstr>
      <vt:lpstr>Return Path Optical Transport</vt:lpstr>
      <vt:lpstr>3 Steps to Setting up the Return Path Optical Transport</vt:lpstr>
      <vt:lpstr>Setting the Transmitter “Window”</vt:lpstr>
      <vt:lpstr>What is NPR?</vt:lpstr>
      <vt:lpstr>Noise Power Ratio (NPR)</vt:lpstr>
      <vt:lpstr>Noise-In-The-Slot Measurement Test Signal</vt:lpstr>
      <vt:lpstr>Noise-In-the-Slot Measurement Method</vt:lpstr>
      <vt:lpstr>Noise-In-The-Slot Measurement </vt:lpstr>
      <vt:lpstr>Setting the Return Level</vt:lpstr>
      <vt:lpstr>Watch Out For…</vt:lpstr>
      <vt:lpstr>Transmitter Technologies (1)</vt:lpstr>
      <vt:lpstr>Transmitter Technologies (2)</vt:lpstr>
      <vt:lpstr>Transmitter Technologies (3)</vt:lpstr>
      <vt:lpstr>Transmitter Technologies (4)</vt:lpstr>
      <vt:lpstr>Transmitter Technologies (4)</vt:lpstr>
      <vt:lpstr>Digital transmitter technology</vt:lpstr>
      <vt:lpstr>DFB NPR Curves</vt:lpstr>
      <vt:lpstr>Typical Digital Return NPR Curve </vt:lpstr>
      <vt:lpstr>What’s the Big Deal with NPR?</vt:lpstr>
      <vt:lpstr>What’s the Big Deal with NPR?</vt:lpstr>
      <vt:lpstr>Per Carrier Power vs. Composite Power</vt:lpstr>
      <vt:lpstr>Per Carrier Power vs. Composite Power</vt:lpstr>
      <vt:lpstr>Per Carrier Power vs. Composite Power</vt:lpstr>
      <vt:lpstr>Changing Modulation Type – Wider Channel</vt:lpstr>
      <vt:lpstr>But the Levels Look Different</vt:lpstr>
      <vt:lpstr>Different Modulation Techniques Require Different SNR (MER)</vt:lpstr>
      <vt:lpstr>BER vs NPR</vt:lpstr>
      <vt:lpstr>Why do we care about the drive level to the return transmitter?</vt:lpstr>
      <vt:lpstr>Energy in the Return Path</vt:lpstr>
      <vt:lpstr>Ingress Changes over Time</vt:lpstr>
      <vt:lpstr>Return Laser Performance Summary </vt:lpstr>
      <vt:lpstr>Setting Return Levels in a Non Segmented Node </vt:lpstr>
      <vt:lpstr>Setting Return Levels in a Half Segmented Node </vt:lpstr>
      <vt:lpstr>Setting Return Levels in a Fully Segmented Node </vt:lpstr>
      <vt:lpstr>Headend Distribution Network</vt:lpstr>
      <vt:lpstr>Return Path Headend RF Combining</vt:lpstr>
      <vt:lpstr>Headend Optical Return RX Setup</vt:lpstr>
      <vt:lpstr>Headend Optical Return RX Setup</vt:lpstr>
      <vt:lpstr>Example – Analog Return Path Receiver</vt:lpstr>
      <vt:lpstr>ELLRR Schematic</vt:lpstr>
      <vt:lpstr>Return RX Setup</vt:lpstr>
      <vt:lpstr>Return Path Headend RF Combining</vt:lpstr>
      <vt:lpstr>Intermediate Hub Setup</vt:lpstr>
      <vt:lpstr>Hub-Based Digital DWDM Return</vt:lpstr>
      <vt:lpstr> The X LEVEL!</vt:lpstr>
      <vt:lpstr>X Level </vt:lpstr>
      <vt:lpstr>Setting up the Return Path</vt:lpstr>
      <vt:lpstr>Setting Upstream Signal Levels</vt:lpstr>
      <vt:lpstr>Changes to the Return Network</vt:lpstr>
      <vt:lpstr>ANY CHANGES TO THE RETURN PATH FROM THE SUBSCRIBER TO THE HEADEND CAN AFFECT ITS PERFORMANCE</vt:lpstr>
      <vt:lpstr>ANY CHANGES TO THE RETURN PATH FROM THE SUBSCRIBER TO THE HEADEND CAN AFFECT ITS PERFORMANCE</vt:lpstr>
      <vt:lpstr>Return Path Maintenance and Troubleshooting</vt:lpstr>
      <vt:lpstr>Upstream Challenges</vt:lpstr>
      <vt:lpstr>Upstream RF Impairments</vt:lpstr>
      <vt:lpstr>Thermal Noise</vt:lpstr>
      <vt:lpstr>Thermal Noise</vt:lpstr>
      <vt:lpstr>Intermodulation Distortion</vt:lpstr>
      <vt:lpstr>Frequency Response</vt:lpstr>
      <vt:lpstr>Frequency Response</vt:lpstr>
      <vt:lpstr>RF Ingress</vt:lpstr>
      <vt:lpstr>One Bad TV takes out a Node</vt:lpstr>
      <vt:lpstr>AT&amp;T in the Return Path!</vt:lpstr>
      <vt:lpstr>Upstream Over-The-Air Spectrum, 5-30 MHz</vt:lpstr>
      <vt:lpstr>RF Ingress</vt:lpstr>
      <vt:lpstr>Ingress under the Carrier</vt:lpstr>
      <vt:lpstr>Impulse Noise</vt:lpstr>
      <vt:lpstr>Impulse Noise</vt:lpstr>
      <vt:lpstr>Intermittent Connections</vt:lpstr>
      <vt:lpstr>Group Delay</vt:lpstr>
      <vt:lpstr>Group Delay</vt:lpstr>
      <vt:lpstr>Signal Clipping</vt:lpstr>
      <vt:lpstr>Signal Clipping</vt:lpstr>
      <vt:lpstr>Conclusions</vt:lpstr>
      <vt:lpstr>Questions</vt:lpstr>
    </vt:vector>
  </TitlesOfParts>
  <Company>Cisco</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 Path Familiarization and Node Return Laser Setup</dc:title>
  <dc:subject>Guide for Creating Powerpoint Presentations</dc:subject>
  <dc:creator>Cisco Systems, Inc.</dc:creator>
  <cp:lastModifiedBy>Microsoft Office User</cp:lastModifiedBy>
  <cp:revision>196</cp:revision>
  <cp:lastPrinted>1999-01-27T00:54:54Z</cp:lastPrinted>
  <dcterms:created xsi:type="dcterms:W3CDTF">2008-10-24T19:15:51Z</dcterms:created>
  <dcterms:modified xsi:type="dcterms:W3CDTF">2016-11-15T22:10:16Z</dcterms:modified>
</cp:coreProperties>
</file>